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1"/>
  </p:notesMasterIdLst>
  <p:sldIdLst>
    <p:sldId id="301" r:id="rId2"/>
    <p:sldId id="304" r:id="rId3"/>
    <p:sldId id="318" r:id="rId4"/>
    <p:sldId id="322" r:id="rId5"/>
    <p:sldId id="306" r:id="rId6"/>
    <p:sldId id="307" r:id="rId7"/>
    <p:sldId id="308" r:id="rId8"/>
    <p:sldId id="309" r:id="rId9"/>
    <p:sldId id="325" r:id="rId10"/>
    <p:sldId id="326" r:id="rId11"/>
    <p:sldId id="327" r:id="rId12"/>
    <p:sldId id="328" r:id="rId13"/>
    <p:sldId id="296" r:id="rId14"/>
    <p:sldId id="298" r:id="rId15"/>
    <p:sldId id="330" r:id="rId16"/>
    <p:sldId id="332" r:id="rId17"/>
    <p:sldId id="331" r:id="rId18"/>
    <p:sldId id="310" r:id="rId19"/>
    <p:sldId id="321" r:id="rId20"/>
    <p:sldId id="311" r:id="rId21"/>
    <p:sldId id="313" r:id="rId22"/>
    <p:sldId id="315" r:id="rId23"/>
    <p:sldId id="312" r:id="rId24"/>
    <p:sldId id="316" r:id="rId25"/>
    <p:sldId id="314" r:id="rId26"/>
    <p:sldId id="324" r:id="rId27"/>
    <p:sldId id="317" r:id="rId28"/>
    <p:sldId id="319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5F9"/>
    <a:srgbClr val="8B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Vagasky" userId="5f7fc6be-3304-41c1-9a79-7cef8f5f9364" providerId="ADAL" clId="{9CEFDCB8-3A3A-5BA2-820C-BEBCE711C660}"/>
    <pc:docChg chg="undo redo custSel addSld delSld modSld sldOrd">
      <pc:chgData name="Hannah Vagasky" userId="5f7fc6be-3304-41c1-9a79-7cef8f5f9364" providerId="ADAL" clId="{9CEFDCB8-3A3A-5BA2-820C-BEBCE711C660}" dt="2026-02-01T16:12:15.329" v="20289" actId="2696"/>
      <pc:docMkLst>
        <pc:docMk/>
      </pc:docMkLst>
      <pc:sldChg chg="del">
        <pc:chgData name="Hannah Vagasky" userId="5f7fc6be-3304-41c1-9a79-7cef8f5f9364" providerId="ADAL" clId="{9CEFDCB8-3A3A-5BA2-820C-BEBCE711C660}" dt="2026-02-01T16:12:15.329" v="20289" actId="2696"/>
        <pc:sldMkLst>
          <pc:docMk/>
          <pc:sldMk cId="4094048310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D920-6739-694A-847E-BF5C195F5DBB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1DFBB-FC18-8943-982B-D237BB3C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6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Reynolds Number = ratio of inertial to viscous force, sued to define type of flow regime, low = laminar, high = turbulent</a:t>
            </a:r>
          </a:p>
          <a:p>
            <a:r>
              <a:rPr lang="en-US" dirty="0"/>
              <a:t>Best Number = characterizes particle dynamics in  fluids, Used with the Reynolds number to relate  terminal velocity with the drag coefficient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DFBB-FC18-8943-982B-D237BB3CE1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DFBB-FC18-8943-982B-D237BB3CE1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1DFBB-FC18-8943-982B-D237BB3CE1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5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+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413"/>
            <a:ext cx="8850429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75904" cy="4962144"/>
          </a:xfrm>
        </p:spPr>
        <p:txBody>
          <a:bodyPr wrap="square"/>
          <a:lstStyle>
            <a:lvl1pPr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rgbClr val="3F403F"/>
                </a:solidFill>
              </a:defRPr>
            </a:lvl7pPr>
            <a:lvl8pP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BCE8-ACD5-1FAF-B42D-82D3696D9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2738" y="1219200"/>
            <a:ext cx="2595562" cy="4962144"/>
          </a:xfrm>
        </p:spPr>
        <p:txBody>
          <a:bodyPr/>
          <a:lstStyle>
            <a:lvl1pPr marL="6350" indent="0">
              <a:buFontTx/>
              <a:buNone/>
              <a:defRPr b="1" i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88925" indent="0">
              <a:buFontTx/>
              <a:buNone/>
              <a:tabLst/>
              <a:defRPr i="0">
                <a:solidFill>
                  <a:schemeClr val="accent3"/>
                </a:solidFill>
              </a:defRPr>
            </a:lvl2pPr>
            <a:lvl3pPr marL="576263" indent="0">
              <a:buFontTx/>
              <a:buNone/>
              <a:tabLst/>
              <a:defRPr sz="1800" i="1">
                <a:solidFill>
                  <a:schemeClr val="accent3"/>
                </a:solidFill>
              </a:defRPr>
            </a:lvl3pPr>
            <a:lvl4pPr marL="858838" indent="0">
              <a:buSzPct val="60000"/>
              <a:buFontTx/>
              <a:buNone/>
              <a:tabLst/>
              <a:defRPr sz="1600" i="1">
                <a:solidFill>
                  <a:schemeClr val="accent3"/>
                </a:solidFill>
              </a:defRPr>
            </a:lvl4pPr>
            <a:lvl5pPr marL="1093788" indent="0">
              <a:tabLst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41937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ircle&#10;&#10;Description automatically generated">
            <a:extLst>
              <a:ext uri="{FF2B5EF4-FFF2-40B4-BE49-F238E27FC236}">
                <a16:creationId xmlns:a16="http://schemas.microsoft.com/office/drawing/2014/main" id="{10941ED3-3F0C-D049-83FF-2BF814A6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E4C7C-973D-0140-AE7E-B6784E087FF7}"/>
              </a:ext>
            </a:extLst>
          </p:cNvPr>
          <p:cNvSpPr/>
          <p:nvPr/>
        </p:nvSpPr>
        <p:spPr>
          <a:xfrm>
            <a:off x="457200" y="6324703"/>
            <a:ext cx="2905869" cy="27699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/>
            <a:r>
              <a:rPr lang="en-US" sz="900" b="0" i="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© Atmospheric and Environmental Research, Inc. All rights reserved.</a:t>
            </a:r>
            <a:endParaRPr lang="en-US" sz="900" b="0" i="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68197"/>
            <a:ext cx="4792639" cy="2195321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3725131"/>
            <a:ext cx="4792640" cy="131945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accent3"/>
                </a:solidFill>
                <a:latin typeface="+mj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566C9-0BBC-3C48-AAAD-9EB657E681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334000"/>
            <a:ext cx="4248615" cy="83978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0" i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9D06-EF70-9C8F-FD41-D4F69E9C6842}"/>
              </a:ext>
            </a:extLst>
          </p:cNvPr>
          <p:cNvSpPr txBox="1"/>
          <p:nvPr userDrawn="1"/>
        </p:nvSpPr>
        <p:spPr>
          <a:xfrm>
            <a:off x="2667000" y="335788"/>
            <a:ext cx="2682241" cy="5888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9525" algn="l" defTabSz="914377">
              <a:spcBef>
                <a:spcPts val="200"/>
              </a:spcBef>
              <a:buClr>
                <a:srgbClr val="016AA6"/>
              </a:buClr>
            </a:pPr>
            <a:r>
              <a:rPr lang="en-US" sz="1800" dirty="0">
                <a:solidFill>
                  <a:schemeClr val="accent3"/>
                </a:solidFill>
                <a:latin typeface="+mj-lt"/>
                <a:ea typeface="Roboto Medium" panose="02000000000000000000" pitchFamily="2" charset="0"/>
              </a:rPr>
              <a:t>Atmospheric and Environmental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35767-61FA-4C8A-AC05-7555EAE150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73015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89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6095E-78D4-AB49-9E59-C38C00784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19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E4C7C-973D-0140-AE7E-B6784E087FF7}"/>
              </a:ext>
            </a:extLst>
          </p:cNvPr>
          <p:cNvSpPr/>
          <p:nvPr/>
        </p:nvSpPr>
        <p:spPr>
          <a:xfrm>
            <a:off x="457200" y="6493980"/>
            <a:ext cx="2905869" cy="10772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/>
            <a:r>
              <a:rPr lang="en-US" sz="700" b="0" i="0" kern="12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© Atmospheric and Environmental Research, Inc. All rights reserved.</a:t>
            </a:r>
            <a:endParaRPr lang="en-US" sz="700" b="0" i="0" kern="12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77440"/>
            <a:ext cx="5641848" cy="1545336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3600" b="0" i="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 edit</a:t>
            </a:r>
            <a:br>
              <a:rPr lang="en-US" dirty="0"/>
            </a:br>
            <a:r>
              <a:rPr lang="en-US" dirty="0"/>
              <a:t>Bold message/chapter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A7FC5-ACD9-E3D1-DA2B-D7F4335DD27A}"/>
              </a:ext>
            </a:extLst>
          </p:cNvPr>
          <p:cNvSpPr txBox="1"/>
          <p:nvPr userDrawn="1"/>
        </p:nvSpPr>
        <p:spPr>
          <a:xfrm>
            <a:off x="2667000" y="335788"/>
            <a:ext cx="2682241" cy="5888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9525" algn="l" defTabSz="914377">
              <a:spcBef>
                <a:spcPts val="200"/>
              </a:spcBef>
              <a:buClr>
                <a:srgbClr val="016AA6"/>
              </a:buClr>
            </a:pPr>
            <a:r>
              <a:rPr lang="en-US" sz="1800" dirty="0">
                <a:solidFill>
                  <a:schemeClr val="accent3"/>
                </a:solidFill>
                <a:latin typeface="+mj-lt"/>
                <a:ea typeface="Roboto Medium" panose="02000000000000000000" pitchFamily="2" charset="0"/>
              </a:rPr>
              <a:t>Atmospheric and Environmental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31737-0824-4D07-61BD-CD55DC1BF8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73015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1715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ircle&#10;&#10;Description automatically generated">
            <a:extLst>
              <a:ext uri="{FF2B5EF4-FFF2-40B4-BE49-F238E27FC236}">
                <a16:creationId xmlns:a16="http://schemas.microsoft.com/office/drawing/2014/main" id="{10941ED3-3F0C-D049-83FF-2BF814A6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E4C7C-973D-0140-AE7E-B6784E087FF7}"/>
              </a:ext>
            </a:extLst>
          </p:cNvPr>
          <p:cNvSpPr/>
          <p:nvPr/>
        </p:nvSpPr>
        <p:spPr>
          <a:xfrm>
            <a:off x="457200" y="6493980"/>
            <a:ext cx="2905869" cy="10772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/>
            <a:r>
              <a:rPr lang="en-US" sz="700" b="0" i="0" kern="12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© Atmospheric and Environmental Research, Inc. All rights reserved.</a:t>
            </a:r>
            <a:endParaRPr lang="en-US" sz="700" b="0" i="0" kern="12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07464"/>
            <a:ext cx="5632704" cy="1545336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Closing message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BE93B-C7E2-0360-0BEE-EB361060B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8638" y="4033838"/>
            <a:ext cx="3983037" cy="2041525"/>
          </a:xfrm>
        </p:spPr>
        <p:txBody>
          <a:bodyPr/>
          <a:lstStyle>
            <a:lvl1pPr marL="6350" indent="0">
              <a:buFontTx/>
              <a:buNone/>
              <a:defRPr/>
            </a:lvl1pPr>
            <a:lvl2pPr marL="290512" indent="0">
              <a:buFontTx/>
              <a:buNone/>
              <a:defRPr/>
            </a:lvl2pPr>
            <a:lvl3pPr marL="690562" indent="0">
              <a:buFontTx/>
              <a:buNone/>
              <a:defRPr/>
            </a:lvl3pPr>
            <a:lvl4pPr marL="1033463" indent="0"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For more information please contact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5DDE4-D779-7586-4DB1-FDFEF40BFC80}"/>
              </a:ext>
            </a:extLst>
          </p:cNvPr>
          <p:cNvSpPr txBox="1"/>
          <p:nvPr userDrawn="1"/>
        </p:nvSpPr>
        <p:spPr>
          <a:xfrm>
            <a:off x="2667000" y="335788"/>
            <a:ext cx="2682241" cy="5888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9525" algn="l" defTabSz="914377">
              <a:spcBef>
                <a:spcPts val="200"/>
              </a:spcBef>
              <a:buClr>
                <a:srgbClr val="016AA6"/>
              </a:buClr>
            </a:pPr>
            <a:r>
              <a:rPr lang="en-US" sz="1800" dirty="0">
                <a:solidFill>
                  <a:schemeClr val="accent3"/>
                </a:solidFill>
                <a:latin typeface="+mj-lt"/>
                <a:ea typeface="Roboto Medium" panose="02000000000000000000" pitchFamily="2" charset="0"/>
              </a:rPr>
              <a:t>Atmospheric and Environmental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E01F4-4007-388D-C0F1-71FFFF642F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73015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6483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17F0-07AF-DB84-AAE4-F4FD55482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379" y="2392795"/>
            <a:ext cx="5519101" cy="66751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Message/ Chapter Heading</a:t>
            </a:r>
          </a:p>
        </p:txBody>
      </p:sp>
      <p:pic>
        <p:nvPicPr>
          <p:cNvPr id="3" name="Picture Placeholder 6" descr="A picture containing sky, outdoor, nature, cloud&#10;&#10;Description automatically generated">
            <a:extLst>
              <a:ext uri="{FF2B5EF4-FFF2-40B4-BE49-F238E27FC236}">
                <a16:creationId xmlns:a16="http://schemas.microsoft.com/office/drawing/2014/main" id="{25685723-79B4-B6C5-20C8-CEFC7BAF36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814" y="326"/>
            <a:ext cx="7543186" cy="6857674"/>
          </a:xfrm>
          <a:custGeom>
            <a:avLst/>
            <a:gdLst>
              <a:gd name="connsiteX0" fmla="*/ 1019279 w 7543186"/>
              <a:gd name="connsiteY0" fmla="*/ 0 h 6857674"/>
              <a:gd name="connsiteX1" fmla="*/ 7543186 w 7543186"/>
              <a:gd name="connsiteY1" fmla="*/ 0 h 6857674"/>
              <a:gd name="connsiteX2" fmla="*/ 7543186 w 7543186"/>
              <a:gd name="connsiteY2" fmla="*/ 6857674 h 6857674"/>
              <a:gd name="connsiteX3" fmla="*/ 0 w 7543186"/>
              <a:gd name="connsiteY3" fmla="*/ 6857674 h 6857674"/>
              <a:gd name="connsiteX4" fmla="*/ 1981078 w 7543186"/>
              <a:gd name="connsiteY4" fmla="*/ 2924260 h 6857674"/>
              <a:gd name="connsiteX5" fmla="*/ 1019279 w 7543186"/>
              <a:gd name="connsiteY5" fmla="*/ 0 h 685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3186" h="6857674">
                <a:moveTo>
                  <a:pt x="1019279" y="0"/>
                </a:moveTo>
                <a:lnTo>
                  <a:pt x="7543186" y="0"/>
                </a:lnTo>
                <a:cubicBezTo>
                  <a:pt x="7543186" y="0"/>
                  <a:pt x="7543186" y="0"/>
                  <a:pt x="7543186" y="6857674"/>
                </a:cubicBezTo>
                <a:cubicBezTo>
                  <a:pt x="7543186" y="6857674"/>
                  <a:pt x="7543186" y="6857674"/>
                  <a:pt x="0" y="6857674"/>
                </a:cubicBezTo>
                <a:cubicBezTo>
                  <a:pt x="1200208" y="5962499"/>
                  <a:pt x="1981078" y="4533681"/>
                  <a:pt x="1981078" y="2924260"/>
                </a:cubicBezTo>
                <a:cubicBezTo>
                  <a:pt x="1981078" y="1828887"/>
                  <a:pt x="1619220" y="819407"/>
                  <a:pt x="1019279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F25D6-6766-F159-9D3A-31B9C5E440A8}"/>
              </a:ext>
            </a:extLst>
          </p:cNvPr>
          <p:cNvSpPr txBox="1"/>
          <p:nvPr userDrawn="1"/>
        </p:nvSpPr>
        <p:spPr>
          <a:xfrm>
            <a:off x="2667000" y="335788"/>
            <a:ext cx="2682241" cy="5888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9525" algn="l" defTabSz="914377">
              <a:spcBef>
                <a:spcPts val="200"/>
              </a:spcBef>
              <a:buClr>
                <a:srgbClr val="016AA6"/>
              </a:buClr>
            </a:pPr>
            <a:r>
              <a:rPr lang="en-US" sz="1800" dirty="0">
                <a:solidFill>
                  <a:schemeClr val="accent3"/>
                </a:solidFill>
                <a:latin typeface="+mj-lt"/>
                <a:ea typeface="Roboto Medium" panose="02000000000000000000" pitchFamily="2" charset="0"/>
              </a:rPr>
              <a:t>Atmospheric and Environmental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0CDA9-BC85-5364-9EA4-BC8B41178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73015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675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Ear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A6095E-78D4-AB49-9E59-C38C00784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E4C7C-973D-0140-AE7E-B6784E087FF7}"/>
              </a:ext>
            </a:extLst>
          </p:cNvPr>
          <p:cNvSpPr/>
          <p:nvPr/>
        </p:nvSpPr>
        <p:spPr>
          <a:xfrm>
            <a:off x="457200" y="6493980"/>
            <a:ext cx="2905869" cy="107722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l"/>
            <a:r>
              <a:rPr lang="en-US" sz="700" b="0" i="0" kern="12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rPr>
              <a:t>© Atmospheric and Environmental Research, Inc. All rights reserved.</a:t>
            </a:r>
            <a:endParaRPr lang="en-US" sz="700" b="0" i="0" kern="12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77440"/>
            <a:ext cx="5641848" cy="1545336"/>
          </a:xfrm>
        </p:spPr>
        <p:txBody>
          <a:bodyPr wrap="square" anchor="b" anchorCtr="0"/>
          <a:lstStyle>
            <a:lvl1pPr>
              <a:lnSpc>
                <a:spcPct val="100000"/>
              </a:lnSpc>
              <a:defRPr sz="3600" b="0" i="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Bold message/chapter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87BDB-DA85-B123-1C3C-DD289BA76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48200" y="-2190"/>
            <a:ext cx="75438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D10B6-D263-668A-5D39-22E0C958D3C1}"/>
              </a:ext>
            </a:extLst>
          </p:cNvPr>
          <p:cNvSpPr txBox="1"/>
          <p:nvPr userDrawn="1"/>
        </p:nvSpPr>
        <p:spPr>
          <a:xfrm>
            <a:off x="2667000" y="335788"/>
            <a:ext cx="2682241" cy="5888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9525" algn="l" defTabSz="914377">
              <a:spcBef>
                <a:spcPts val="200"/>
              </a:spcBef>
              <a:buClr>
                <a:srgbClr val="016AA6"/>
              </a:buClr>
            </a:pPr>
            <a:r>
              <a:rPr lang="en-US" sz="1800" dirty="0">
                <a:solidFill>
                  <a:schemeClr val="accent3"/>
                </a:solidFill>
                <a:latin typeface="+mj-lt"/>
                <a:ea typeface="Roboto Medium" panose="02000000000000000000" pitchFamily="2" charset="0"/>
              </a:rPr>
              <a:t>Atmospheric and Environmental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E97A-6842-94D9-A088-3C11B28438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73015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1876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413"/>
            <a:ext cx="9144000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9144000" cy="4962144"/>
          </a:xfrm>
        </p:spPr>
        <p:txBody>
          <a:bodyPr wrap="square"/>
          <a:lstStyle>
            <a:lvl1pPr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rgbClr val="3F403F"/>
                </a:solidFill>
              </a:defRPr>
            </a:lvl7pPr>
            <a:lvl8pP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524040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202370"/>
            <a:ext cx="9143998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199" y="1057830"/>
            <a:ext cx="9143998" cy="319090"/>
          </a:xfrm>
        </p:spPr>
        <p:txBody>
          <a:bodyPr anchor="t" anchorCtr="0"/>
          <a:lstStyle>
            <a:lvl1pPr marL="0" indent="0">
              <a:buNone/>
              <a:defRPr sz="2000" b="0" i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440A2-4C4C-8D48-B977-EAC9A16805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545204"/>
            <a:ext cx="9144000" cy="4717944"/>
          </a:xfrm>
        </p:spPr>
        <p:txBody>
          <a:bodyPr/>
          <a:lstStyle>
            <a:lvl1pPr>
              <a:spcBef>
                <a:spcPts val="400"/>
              </a:spcBef>
              <a:spcAft>
                <a:spcPts val="600"/>
              </a:spcAft>
              <a:defRPr b="0" i="0"/>
            </a:lvl1pPr>
            <a:lvl2pPr>
              <a:spcBef>
                <a:spcPts val="400"/>
              </a:spcBef>
              <a:spcAft>
                <a:spcPts val="600"/>
              </a:spcAft>
              <a:defRPr b="0" i="0"/>
            </a:lvl2pPr>
            <a:lvl3pPr>
              <a:spcBef>
                <a:spcPts val="400"/>
              </a:spcBef>
              <a:spcAft>
                <a:spcPts val="600"/>
              </a:spcAft>
              <a:defRPr b="0" i="0"/>
            </a:lvl3pPr>
            <a:lvl4pPr>
              <a:spcBef>
                <a:spcPts val="400"/>
              </a:spcBef>
              <a:spcAft>
                <a:spcPts val="600"/>
              </a:spcAft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303220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412"/>
            <a:ext cx="9194800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97799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–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413"/>
            <a:ext cx="9052560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D04A3-69C4-BDF7-3325-2C194F1225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5691" y="1219200"/>
            <a:ext cx="5305425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7852BA-7645-CCD4-B467-E79BA97A072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21131" y="1219200"/>
            <a:ext cx="53276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99985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and Subtitle –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10408"/>
            <a:ext cx="9174481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" y="1080959"/>
            <a:ext cx="8375904" cy="319090"/>
          </a:xfrm>
        </p:spPr>
        <p:txBody>
          <a:bodyPr anchor="t" anchorCtr="0"/>
          <a:lstStyle>
            <a:lvl1pPr marL="0" indent="0">
              <a:buNone/>
              <a:defRPr sz="2000" b="0" i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92301-EE73-30C4-D287-F27E4BCA42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1603375"/>
            <a:ext cx="5305425" cy="456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3C449-2A58-49A9-AAA7-6EB600578C1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850" y="1603375"/>
            <a:ext cx="5378450" cy="456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226408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–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00578"/>
            <a:ext cx="9245601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5A9700-78FB-FC46-8ADE-0CE8182ADCD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57200" y="1229032"/>
            <a:ext cx="3566160" cy="4955043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F3D953-3277-1D4D-98B0-E50039E6FDE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06824" y="1229032"/>
            <a:ext cx="3566160" cy="4955043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8DC44A-9060-2240-8E73-244381782E6D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153400" y="1229032"/>
            <a:ext cx="3566160" cy="4955043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2393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Subtitle –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00578"/>
            <a:ext cx="9113521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" y="1080958"/>
            <a:ext cx="9316064" cy="319090"/>
          </a:xfrm>
        </p:spPr>
        <p:txBody>
          <a:bodyPr anchor="t" anchorCtr="0"/>
          <a:lstStyle>
            <a:lvl1pPr marL="0" indent="0">
              <a:buNone/>
              <a:defRPr sz="2000" b="0" i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86AD56-EE40-5844-83C4-379B67D731D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57200" y="1612916"/>
            <a:ext cx="3566160" cy="4571159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AB2ED6-FB63-204F-AFE2-7630DD4A969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06824" y="1612916"/>
            <a:ext cx="3566160" cy="4571159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chemeClr val="tx1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8745A70-4F68-5543-9B0E-58A3DEF51D9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153400" y="1612916"/>
            <a:ext cx="3566160" cy="4571159"/>
          </a:xfrm>
        </p:spPr>
        <p:txBody>
          <a:bodyPr wrap="square"/>
          <a:lstStyle>
            <a:lvl1pPr>
              <a:buClr>
                <a:srgbClr val="2A7DE1"/>
              </a:buClr>
              <a:defRPr b="0" i="0">
                <a:solidFill>
                  <a:srgbClr val="3F403F"/>
                </a:solidFill>
              </a:defRPr>
            </a:lvl1pPr>
            <a:lvl2pPr>
              <a:buClr>
                <a:srgbClr val="2A7DE1"/>
              </a:buClr>
              <a:defRPr b="0" i="0">
                <a:solidFill>
                  <a:srgbClr val="3F403F"/>
                </a:solidFill>
              </a:defRPr>
            </a:lvl2pPr>
            <a:lvl3pPr>
              <a:buClr>
                <a:srgbClr val="2A7DE1"/>
              </a:buClr>
              <a:defRPr b="0" i="0">
                <a:solidFill>
                  <a:srgbClr val="3F403F"/>
                </a:solidFill>
              </a:defRPr>
            </a:lvl3pPr>
            <a:lvl4pPr>
              <a:buClr>
                <a:srgbClr val="2A7DE1"/>
              </a:buClr>
              <a:defRPr b="0" i="0">
                <a:solidFill>
                  <a:srgbClr val="3F403F"/>
                </a:solidFill>
              </a:defRPr>
            </a:lvl4pPr>
            <a:lvl5pPr>
              <a:buClr>
                <a:srgbClr val="2A7DE1"/>
              </a:buClr>
              <a:defRPr b="0" i="0">
                <a:solidFill>
                  <a:srgbClr val="3F403F"/>
                </a:solidFill>
              </a:defRPr>
            </a:lvl5pPr>
            <a:lvl6pPr>
              <a:buClr>
                <a:srgbClr val="2A7DE1"/>
              </a:buClr>
              <a:defRPr>
                <a:solidFill>
                  <a:srgbClr val="3F403F"/>
                </a:solidFill>
              </a:defRPr>
            </a:lvl6pPr>
            <a:lvl7pPr>
              <a:buClr>
                <a:srgbClr val="2A7DE1"/>
              </a:buClr>
              <a:defRPr>
                <a:solidFill>
                  <a:srgbClr val="3F403F"/>
                </a:solidFill>
              </a:defRPr>
            </a:lvl7pPr>
            <a:lvl8pPr>
              <a:buClr>
                <a:srgbClr val="2A7DE1"/>
              </a:buClr>
              <a:defRPr>
                <a:solidFill>
                  <a:srgbClr val="3F403F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1822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0412"/>
            <a:ext cx="9194800" cy="667512"/>
          </a:xfrm>
        </p:spPr>
        <p:txBody>
          <a:bodyPr wrap="square"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291119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8668"/>
            <a:ext cx="9144000" cy="501464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65139" y="208395"/>
            <a:ext cx="8832864" cy="667512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E4F73-24F0-EAE8-0997-0D0DC449F988}"/>
              </a:ext>
            </a:extLst>
          </p:cNvPr>
          <p:cNvGrpSpPr/>
          <p:nvPr userDrawn="1"/>
        </p:nvGrpSpPr>
        <p:grpSpPr>
          <a:xfrm>
            <a:off x="487680" y="881038"/>
            <a:ext cx="11399520" cy="82297"/>
            <a:chOff x="487680" y="881038"/>
            <a:chExt cx="11399520" cy="8229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2A50438-D04E-A101-E288-FE10D7168C5B}"/>
                </a:ext>
              </a:extLst>
            </p:cNvPr>
            <p:cNvCxnSpPr/>
            <p:nvPr userDrawn="1"/>
          </p:nvCxnSpPr>
          <p:spPr>
            <a:xfrm>
              <a:off x="487680" y="895325"/>
              <a:ext cx="11399520" cy="0"/>
            </a:xfrm>
            <a:prstGeom prst="line">
              <a:avLst/>
            </a:prstGeom>
            <a:ln>
              <a:solidFill>
                <a:srgbClr val="006B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898FB339-FC8C-88FC-F764-71680E5340D3}"/>
                </a:ext>
              </a:extLst>
            </p:cNvPr>
            <p:cNvSpPr/>
            <p:nvPr userDrawn="1"/>
          </p:nvSpPr>
          <p:spPr>
            <a:xfrm rot="10800000">
              <a:off x="487680" y="881038"/>
              <a:ext cx="134112" cy="82297"/>
            </a:xfrm>
            <a:prstGeom prst="triangle">
              <a:avLst/>
            </a:prstGeom>
            <a:solidFill>
              <a:srgbClr val="006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 dirty="0">
                <a:latin typeface="Baghdad" pitchFamily="2" charset="-7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2F804-A02F-AF59-6F9A-9157B1DCA3F1}"/>
              </a:ext>
            </a:extLst>
          </p:cNvPr>
          <p:cNvSpPr txBox="1"/>
          <p:nvPr userDrawn="1"/>
        </p:nvSpPr>
        <p:spPr>
          <a:xfrm>
            <a:off x="10464800" y="2082800"/>
            <a:ext cx="0" cy="0"/>
          </a:xfrm>
          <a:prstGeom prst="rect">
            <a:avLst/>
          </a:prstGeom>
          <a:ln>
            <a:noFill/>
          </a:ln>
        </p:spPr>
        <p:txBody>
          <a:bodyPr vert="horz" wrap="none" lIns="45720" tIns="0" rIns="0" bIns="0" rtlCol="0">
            <a:noAutofit/>
          </a:bodyPr>
          <a:lstStyle/>
          <a:p>
            <a:pPr algn="l"/>
            <a:endParaRPr lang="en-US" sz="1600" dirty="0" err="1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C9A70-9554-DBC7-1DAA-EE4F65215D9A}"/>
              </a:ext>
            </a:extLst>
          </p:cNvPr>
          <p:cNvSpPr txBox="1"/>
          <p:nvPr userDrawn="1"/>
        </p:nvSpPr>
        <p:spPr>
          <a:xfrm>
            <a:off x="457200" y="6522619"/>
            <a:ext cx="3416157" cy="21519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</a:rPr>
              <a:t>Atmospheric and Environmental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35767-61FA-4C8A-AC05-7555EAE1506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135" y="142136"/>
            <a:ext cx="19323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8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slow"/>
  <p:hf hdr="0" ftr="0" dt="0"/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2800" b="0" i="0" kern="1200">
          <a:solidFill>
            <a:schemeClr val="accent3"/>
          </a:solidFill>
          <a:effectLst/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33363" indent="-227013" algn="l" defTabSz="914377" rtl="0" eaLnBrk="1" latinLnBrk="0" hangingPunct="1">
        <a:lnSpc>
          <a:spcPct val="85000"/>
        </a:lnSpc>
        <a:spcBef>
          <a:spcPts val="0"/>
        </a:spcBef>
        <a:spcAft>
          <a:spcPts val="400"/>
        </a:spcAft>
        <a:buClr>
          <a:schemeClr val="accent1"/>
        </a:buClr>
        <a:buFont typeface="Arial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514350" indent="-223838" algn="l" defTabSz="914377" rtl="0" eaLnBrk="1" latinLnBrk="0" hangingPunct="1">
        <a:lnSpc>
          <a:spcPct val="85000"/>
        </a:lnSpc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tabLst/>
        <a:defRPr sz="1800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917575" indent="-227013" algn="l" defTabSz="914377" rtl="0" eaLnBrk="1" latinLnBrk="0" hangingPunct="1">
        <a:lnSpc>
          <a:spcPct val="85000"/>
        </a:lnSpc>
        <a:spcBef>
          <a:spcPts val="0"/>
        </a:spcBef>
        <a:spcAft>
          <a:spcPts val="400"/>
        </a:spcAft>
        <a:buClr>
          <a:schemeClr val="accent1"/>
        </a:buClr>
        <a:buSzPct val="80000"/>
        <a:buFont typeface="Courier New" panose="02070309020205020404" pitchFamily="49" charset="0"/>
        <a:buChar char="o"/>
        <a:tabLst/>
        <a:defRPr sz="1800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1262063" indent="-228600" algn="l" defTabSz="914377" rtl="0" eaLnBrk="1" latinLnBrk="0" hangingPunct="1">
        <a:lnSpc>
          <a:spcPct val="85000"/>
        </a:lnSpc>
        <a:spcBef>
          <a:spcPts val="0"/>
        </a:spcBef>
        <a:spcAft>
          <a:spcPts val="400"/>
        </a:spcAft>
        <a:buClr>
          <a:schemeClr val="accent1"/>
        </a:buClr>
        <a:buSzPct val="80000"/>
        <a:buFont typeface="Wingdings" pitchFamily="2" charset="2"/>
        <a:buChar char="§"/>
        <a:tabLst/>
        <a:defRPr sz="1800" b="0" i="0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1433513" indent="0" algn="l" defTabSz="914377" rtl="0" eaLnBrk="1" latinLnBrk="0" hangingPunct="1">
        <a:lnSpc>
          <a:spcPct val="85000"/>
        </a:lnSpc>
        <a:spcBef>
          <a:spcPts val="0"/>
        </a:spcBef>
        <a:spcAft>
          <a:spcPts val="400"/>
        </a:spcAft>
        <a:buClr>
          <a:schemeClr val="accent1"/>
        </a:buClr>
        <a:buFontTx/>
        <a:buNone/>
        <a:tabLst/>
        <a:defRPr sz="1600" b="0" i="1" kern="1200">
          <a:solidFill>
            <a:schemeClr val="tx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349250" indent="-342900" algn="l" defTabSz="914377" rtl="0" eaLnBrk="1" latinLnBrk="0" hangingPunct="1">
        <a:lnSpc>
          <a:spcPct val="85000"/>
        </a:lnSpc>
        <a:spcBef>
          <a:spcPts val="4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6pPr>
      <a:lvl7pPr marL="690563" indent="-341313" algn="l" defTabSz="914377" rtl="0" eaLnBrk="1" latinLnBrk="0" hangingPunct="1">
        <a:lnSpc>
          <a:spcPct val="85000"/>
        </a:lnSpc>
        <a:spcBef>
          <a:spcPts val="400"/>
        </a:spcBef>
        <a:spcAft>
          <a:spcPts val="600"/>
        </a:spcAft>
        <a:buClr>
          <a:schemeClr val="accent1"/>
        </a:buClr>
        <a:buFont typeface="+mj-lt"/>
        <a:buAutoNum type="alphaUcPeriod"/>
        <a:tabLst/>
        <a:defRPr sz="1800" kern="1200">
          <a:solidFill>
            <a:schemeClr val="tx1"/>
          </a:solidFill>
          <a:latin typeface="Roboto" panose="02000000000000000000" pitchFamily="2" charset="0"/>
          <a:ea typeface="+mn-ea"/>
          <a:cs typeface="Arial" panose="020B0604020202020204" pitchFamily="34" charset="0"/>
        </a:defRPr>
      </a:lvl7pPr>
      <a:lvl8pPr marL="1033463" indent="-342900" algn="l" defTabSz="914377" rtl="0" eaLnBrk="1" latinLnBrk="0" hangingPunct="1">
        <a:lnSpc>
          <a:spcPct val="85000"/>
        </a:lnSpc>
        <a:spcBef>
          <a:spcPts val="400"/>
        </a:spcBef>
        <a:spcAft>
          <a:spcPts val="600"/>
        </a:spcAft>
        <a:buClr>
          <a:schemeClr val="accent1"/>
        </a:buClr>
        <a:buFont typeface="+mj-lt"/>
        <a:buAutoNum type="romanLcPeriod"/>
        <a:tabLst/>
        <a:defRPr sz="180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8pPr>
      <a:lvl9pPr marL="742950" indent="0" algn="l" defTabSz="914377" rtl="0" eaLnBrk="1" latinLnBrk="0" hangingPunct="1">
        <a:lnSpc>
          <a:spcPct val="85000"/>
        </a:lnSpc>
        <a:spcBef>
          <a:spcPts val="400"/>
        </a:spcBef>
        <a:spcAft>
          <a:spcPts val="600"/>
        </a:spcAft>
        <a:buClr>
          <a:srgbClr val="2A7DE1"/>
        </a:buClr>
        <a:buFont typeface="Arial" panose="020B0604020202020204" pitchFamily="34" charset="0"/>
        <a:buNone/>
        <a:tabLst>
          <a:tab pos="742950" algn="l"/>
        </a:tabLst>
        <a:defRPr sz="1800" kern="1200">
          <a:solidFill>
            <a:srgbClr val="3F403F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2" orient="horz" pos="2160">
          <p15:clr>
            <a:srgbClr val="F26B43"/>
          </p15:clr>
        </p15:guide>
        <p15:guide id="103" pos="3840">
          <p15:clr>
            <a:srgbClr val="F26B43"/>
          </p15:clr>
        </p15:guide>
        <p15:guide id="104" pos="288">
          <p15:clr>
            <a:srgbClr val="F26B43"/>
          </p15:clr>
        </p15:guide>
        <p15:guide id="105" pos="7392">
          <p15:clr>
            <a:srgbClr val="F26B43"/>
          </p15:clr>
        </p15:guide>
        <p15:guide id="106" orient="horz" pos="3889">
          <p15:clr>
            <a:srgbClr val="F26B43"/>
          </p15:clr>
        </p15:guide>
        <p15:guide id="107" orient="horz" pos="216">
          <p15:clr>
            <a:srgbClr val="F26B43"/>
          </p15:clr>
        </p15:guide>
        <p15:guide id="108" orient="horz" pos="1032">
          <p15:clr>
            <a:srgbClr val="F26B43"/>
          </p15:clr>
        </p15:guide>
        <p15:guide id="109" pos="5568">
          <p15:clr>
            <a:srgbClr val="F26B43"/>
          </p15:clr>
        </p15:guide>
        <p15:guide id="110" pos="6048">
          <p15:clr>
            <a:srgbClr val="F26B43"/>
          </p15:clr>
        </p15:guide>
        <p15:guide id="111" orient="horz" pos="288">
          <p15:clr>
            <a:srgbClr val="F26B43"/>
          </p15:clr>
        </p15:guide>
        <p15:guide id="112" orient="horz" pos="456">
          <p15:clr>
            <a:srgbClr val="F26B43"/>
          </p15:clr>
        </p15:guide>
        <p15:guide id="113" orient="horz" pos="816">
          <p15:clr>
            <a:srgbClr val="F26B43"/>
          </p15:clr>
        </p15:guide>
        <p15:guide id="114" orient="horz" pos="1278">
          <p15:clr>
            <a:srgbClr val="F26B43"/>
          </p15:clr>
        </p15:guide>
        <p15:guide id="115" orient="horz" pos="4152">
          <p15:clr>
            <a:srgbClr val="F26B43"/>
          </p15:clr>
        </p15:guide>
        <p15:guide id="116" pos="6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vagasky/HAILMELT_2024manuscript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oi.org/10.1175/MWR-D-24-0180.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eol.ucar.edu/dataset/list?project=651&amp;children=project" TargetMode="External"/><Relationship Id="rId5" Type="http://schemas.openxmlformats.org/officeDocument/2006/relationships/hyperlink" Target="https://icechip.niu.edu/" TargetMode="Externa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oi.org/10.1175/MWR-D-24-0180.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vagasky/HAILMELT_2024manuscrip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0B11261-C8A0-CF1F-21FA-C65BC698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23" y="1168197"/>
            <a:ext cx="5965371" cy="2195321"/>
          </a:xfrm>
        </p:spPr>
        <p:txBody>
          <a:bodyPr/>
          <a:lstStyle/>
          <a:p>
            <a:r>
              <a:rPr lang="en-US" b="1" dirty="0"/>
              <a:t>Exploring Melting Hail Using One-Dimensional Hail Trajectory Modeling and Observations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4CE60D-1B00-93D2-7AB2-ECA8D0D48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9323" y="3363518"/>
            <a:ext cx="5237545" cy="1319454"/>
          </a:xfrm>
        </p:spPr>
        <p:txBody>
          <a:bodyPr/>
          <a:lstStyle/>
          <a:p>
            <a:r>
              <a:rPr lang="en-US" dirty="0"/>
              <a:t>Hannah C. Vagasky</a:t>
            </a:r>
          </a:p>
          <a:p>
            <a:r>
              <a:rPr lang="en-US" dirty="0"/>
              <a:t>Atmospheric and Environmental Research</a:t>
            </a:r>
          </a:p>
          <a:p>
            <a:r>
              <a:rPr lang="en-US" dirty="0"/>
              <a:t> </a:t>
            </a:r>
          </a:p>
          <a:p>
            <a:r>
              <a:rPr lang="en-US" sz="1800" dirty="0"/>
              <a:t>Rebecca D. Adams-Selin, Sarah D. Bang, Andrew J. </a:t>
            </a:r>
            <a:r>
              <a:rPr lang="en-US" sz="1800" dirty="0" err="1"/>
              <a:t>Heymsfield</a:t>
            </a:r>
            <a:r>
              <a:rPr lang="en-US" sz="1800" dirty="0"/>
              <a:t>, Aaron Bansemer, Chase Calkins, Jeana Mascio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AEC444-D0EA-408B-63B0-81F5B17865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323" y="5380299"/>
            <a:ext cx="4248615" cy="839788"/>
          </a:xfrm>
        </p:spPr>
        <p:txBody>
          <a:bodyPr/>
          <a:lstStyle/>
          <a:p>
            <a:r>
              <a:rPr lang="en-US" dirty="0"/>
              <a:t>November 10, 2025</a:t>
            </a:r>
          </a:p>
          <a:p>
            <a:r>
              <a:rPr lang="en-US" sz="1400" dirty="0"/>
              <a:t>UW-Madison Colloquium</a:t>
            </a:r>
          </a:p>
          <a:p>
            <a:r>
              <a:rPr lang="en-US" sz="1400" dirty="0"/>
              <a:t>Madison, WI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D816D-DA66-36F1-0341-26939A7084EA}"/>
              </a:ext>
            </a:extLst>
          </p:cNvPr>
          <p:cNvSpPr txBox="1"/>
          <p:nvPr/>
        </p:nvSpPr>
        <p:spPr>
          <a:xfrm>
            <a:off x="8623140" y="6304002"/>
            <a:ext cx="3603585" cy="553998"/>
          </a:xfrm>
          <a:prstGeom prst="rect">
            <a:avLst/>
          </a:prstGeom>
          <a:solidFill>
            <a:schemeClr val="accent3">
              <a:alpha val="49020"/>
            </a:schemeClr>
          </a:solidFill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Work funded by: </a:t>
            </a:r>
          </a:p>
          <a:p>
            <a:r>
              <a:rPr lang="en-US" sz="1200" dirty="0">
                <a:solidFill>
                  <a:schemeClr val="bg1"/>
                </a:solidFill>
              </a:rPr>
              <a:t>NSF grant AGS-2410913 (ICECHIP)</a:t>
            </a:r>
          </a:p>
          <a:p>
            <a:r>
              <a:rPr lang="en-US" sz="1200" dirty="0">
                <a:solidFill>
                  <a:schemeClr val="bg1"/>
                </a:solidFill>
              </a:rPr>
              <a:t>NASA grants 80NSSC22K0612 &amp; 80NSSC22M0301</a:t>
            </a:r>
          </a:p>
        </p:txBody>
      </p:sp>
    </p:spTree>
    <p:extLst>
      <p:ext uri="{BB962C8B-B14F-4D97-AF65-F5344CB8AC3E}">
        <p14:creationId xmlns:p14="http://schemas.microsoft.com/office/powerpoint/2010/main" val="268067387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BF4C-620E-5AE7-AD5C-DDF4DC36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6E71-890F-C15B-B06C-43600506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Parameterization Sensitivity</a:t>
            </a:r>
          </a:p>
        </p:txBody>
      </p:sp>
      <p:pic>
        <p:nvPicPr>
          <p:cNvPr id="5" name="Content Placeholder 4" descr="Diagram&#10;&#10;AI-generated content may be incorrect.">
            <a:extLst>
              <a:ext uri="{FF2B5EF4-FFF2-40B4-BE49-F238E27FC236}">
                <a16:creationId xmlns:a16="http://schemas.microsoft.com/office/drawing/2014/main" id="{569F3FD8-66C8-A9AA-15B1-90E6D8D4C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739968"/>
            <a:ext cx="8001058" cy="39477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A0FE0C-04A9-16F1-DDAB-DD6AE3D433D8}"/>
              </a:ext>
            </a:extLst>
          </p:cNvPr>
          <p:cNvSpPr txBox="1"/>
          <p:nvPr/>
        </p:nvSpPr>
        <p:spPr>
          <a:xfrm>
            <a:off x="6391550" y="1594007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5DE82-4501-381F-EC4A-C015B8A4F96A}"/>
              </a:ext>
            </a:extLst>
          </p:cNvPr>
          <p:cNvSpPr txBox="1"/>
          <p:nvPr/>
        </p:nvSpPr>
        <p:spPr>
          <a:xfrm>
            <a:off x="3902108" y="1594008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C0C52-4B90-1595-C524-95B515FAA6F1}"/>
              </a:ext>
            </a:extLst>
          </p:cNvPr>
          <p:cNvSpPr txBox="1"/>
          <p:nvPr/>
        </p:nvSpPr>
        <p:spPr>
          <a:xfrm>
            <a:off x="1412666" y="1594009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mWC2020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E485C-6B8F-D100-6B15-737908E0605E}"/>
              </a:ext>
            </a:extLst>
          </p:cNvPr>
          <p:cNvSpPr txBox="1"/>
          <p:nvPr/>
        </p:nvSpPr>
        <p:spPr>
          <a:xfrm rot="16200000">
            <a:off x="-173877" y="4373881"/>
            <a:ext cx="104095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tRH1987_xre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092A9-6A21-F9A8-93DB-AB61193498DC}"/>
              </a:ext>
            </a:extLst>
          </p:cNvPr>
          <p:cNvSpPr txBox="1"/>
          <p:nvPr/>
        </p:nvSpPr>
        <p:spPr>
          <a:xfrm rot="16200000">
            <a:off x="-61336" y="2457828"/>
            <a:ext cx="81587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tH2018_vd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B4C68-609E-8FE8-9D49-3E32278D0841}"/>
              </a:ext>
            </a:extLst>
          </p:cNvPr>
          <p:cNvSpPr txBox="1"/>
          <p:nvPr/>
        </p:nvSpPr>
        <p:spPr>
          <a:xfrm>
            <a:off x="1176236" y="1141774"/>
            <a:ext cx="6562985" cy="25283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6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– Diameter Evolution For Each Parameterization Combination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000D9C-86B0-2599-8A8A-E9D996C02EEA}"/>
              </a:ext>
            </a:extLst>
          </p:cNvPr>
          <p:cNvSpPr/>
          <p:nvPr/>
        </p:nvSpPr>
        <p:spPr>
          <a:xfrm>
            <a:off x="404036" y="3721127"/>
            <a:ext cx="7453423" cy="1980955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7A03C-9CC1-1CC1-22F3-0CCDEBB547C9}"/>
              </a:ext>
            </a:extLst>
          </p:cNvPr>
          <p:cNvSpPr/>
          <p:nvPr/>
        </p:nvSpPr>
        <p:spPr>
          <a:xfrm>
            <a:off x="2884966" y="1765945"/>
            <a:ext cx="4972493" cy="1955179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8538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2DE7-FCA3-69F0-8CF5-88D1F1CCE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B572-1ADA-91C9-DD41-4670C48F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Parameterization Sensitivity</a:t>
            </a:r>
          </a:p>
        </p:txBody>
      </p:sp>
      <p:pic>
        <p:nvPicPr>
          <p:cNvPr id="5" name="Content Placeholder 4" descr="Diagram&#10;&#10;AI-generated content may be incorrect.">
            <a:extLst>
              <a:ext uri="{FF2B5EF4-FFF2-40B4-BE49-F238E27FC236}">
                <a16:creationId xmlns:a16="http://schemas.microsoft.com/office/drawing/2014/main" id="{B8280F83-BB99-F6E7-CF04-F2BF5F79C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739968"/>
            <a:ext cx="8001058" cy="394771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BC9A16-F6B3-AB5F-D23C-C653AC35C6A7}"/>
              </a:ext>
            </a:extLst>
          </p:cNvPr>
          <p:cNvSpPr txBox="1">
            <a:spLocks/>
          </p:cNvSpPr>
          <p:nvPr/>
        </p:nvSpPr>
        <p:spPr>
          <a:xfrm>
            <a:off x="8145476" y="1136009"/>
            <a:ext cx="3840194" cy="400400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b="1" dirty="0">
                <a:solidFill>
                  <a:schemeClr val="accent3"/>
                </a:solidFill>
              </a:rPr>
              <a:t>Melting</a:t>
            </a:r>
            <a:endParaRPr lang="en-US" dirty="0">
              <a:solidFill>
                <a:schemeClr val="accent3"/>
              </a:solidFill>
            </a:endParaRP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Smaller sizes: 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mWC2020 – starts slow then increases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fastest melt rate, especially at smallest sizes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constant melt rate</a:t>
            </a: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Larger sizes: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hardly melts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most melting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0446B-FD15-656E-D71B-17A04F689D7F}"/>
              </a:ext>
            </a:extLst>
          </p:cNvPr>
          <p:cNvSpPr txBox="1"/>
          <p:nvPr/>
        </p:nvSpPr>
        <p:spPr>
          <a:xfrm>
            <a:off x="6391550" y="1594007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7FBCC-CA63-6E7D-D573-07ED15E1C326}"/>
              </a:ext>
            </a:extLst>
          </p:cNvPr>
          <p:cNvSpPr txBox="1"/>
          <p:nvPr/>
        </p:nvSpPr>
        <p:spPr>
          <a:xfrm>
            <a:off x="3902108" y="1594008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A6C01-1D90-C62A-1DDC-F02736C5F022}"/>
              </a:ext>
            </a:extLst>
          </p:cNvPr>
          <p:cNvSpPr txBox="1"/>
          <p:nvPr/>
        </p:nvSpPr>
        <p:spPr>
          <a:xfrm>
            <a:off x="1412666" y="1594009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mWC2020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9278A-3CAC-4E5D-625D-8B8CA6C105FA}"/>
              </a:ext>
            </a:extLst>
          </p:cNvPr>
          <p:cNvSpPr txBox="1"/>
          <p:nvPr/>
        </p:nvSpPr>
        <p:spPr>
          <a:xfrm rot="16200000">
            <a:off x="-173877" y="4373881"/>
            <a:ext cx="104095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tRH1987_xre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867455-BCA2-8AE1-F370-3273A8EC11B6}"/>
              </a:ext>
            </a:extLst>
          </p:cNvPr>
          <p:cNvSpPr txBox="1"/>
          <p:nvPr/>
        </p:nvSpPr>
        <p:spPr>
          <a:xfrm rot="16200000">
            <a:off x="-61336" y="2457828"/>
            <a:ext cx="81587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tH2018_vd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D6B19-8D65-3CA3-223B-8F8BC5D584F1}"/>
              </a:ext>
            </a:extLst>
          </p:cNvPr>
          <p:cNvSpPr txBox="1"/>
          <p:nvPr/>
        </p:nvSpPr>
        <p:spPr>
          <a:xfrm>
            <a:off x="1176236" y="1141774"/>
            <a:ext cx="6562985" cy="25283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6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– Diameter Evolution For Each Parameterization Combination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1407C-713A-FCF5-C168-5C890969DB1F}"/>
              </a:ext>
            </a:extLst>
          </p:cNvPr>
          <p:cNvSpPr/>
          <p:nvPr/>
        </p:nvSpPr>
        <p:spPr>
          <a:xfrm>
            <a:off x="419100" y="1759352"/>
            <a:ext cx="7453423" cy="1921398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9074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AA73A-B5F1-5363-5F2A-E64F975A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184-A36D-A839-2C7B-32F9695A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Parameterization Sensitivity</a:t>
            </a:r>
          </a:p>
        </p:txBody>
      </p:sp>
      <p:pic>
        <p:nvPicPr>
          <p:cNvPr id="5" name="Content Placeholder 4" descr="Diagram&#10;&#10;AI-generated content may be incorrect.">
            <a:extLst>
              <a:ext uri="{FF2B5EF4-FFF2-40B4-BE49-F238E27FC236}">
                <a16:creationId xmlns:a16="http://schemas.microsoft.com/office/drawing/2014/main" id="{59C67FB6-8BE6-250F-1C34-F652B0B68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739968"/>
            <a:ext cx="8001058" cy="394771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86986-1CF0-12CC-2566-B77EB6B260A0}"/>
              </a:ext>
            </a:extLst>
          </p:cNvPr>
          <p:cNvSpPr txBox="1">
            <a:spLocks/>
          </p:cNvSpPr>
          <p:nvPr/>
        </p:nvSpPr>
        <p:spPr>
          <a:xfrm>
            <a:off x="8145476" y="1136009"/>
            <a:ext cx="3840194" cy="400400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b="1" dirty="0">
                <a:solidFill>
                  <a:schemeClr val="accent3"/>
                </a:solidFill>
              </a:rPr>
              <a:t>Melting</a:t>
            </a:r>
            <a:endParaRPr lang="en-US" dirty="0">
              <a:solidFill>
                <a:schemeClr val="accent3"/>
              </a:solidFill>
            </a:endParaRP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Smaller sizes: 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mWC2020 – starts slow then increases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fastest melt rate, especially at smallest sizes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constant melt rate</a:t>
            </a: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Larger sizes: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hardly melts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most melting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7391A-7B6A-CD00-D074-1F9FBD1393E9}"/>
              </a:ext>
            </a:extLst>
          </p:cNvPr>
          <p:cNvSpPr txBox="1"/>
          <p:nvPr/>
        </p:nvSpPr>
        <p:spPr>
          <a:xfrm>
            <a:off x="6391550" y="1594007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228E9C-F495-ED04-FD6E-282235CDA065}"/>
              </a:ext>
            </a:extLst>
          </p:cNvPr>
          <p:cNvSpPr txBox="1"/>
          <p:nvPr/>
        </p:nvSpPr>
        <p:spPr>
          <a:xfrm>
            <a:off x="3902108" y="1594008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85202-9259-FF74-FA5D-CFBE013A2717}"/>
              </a:ext>
            </a:extLst>
          </p:cNvPr>
          <p:cNvSpPr txBox="1"/>
          <p:nvPr/>
        </p:nvSpPr>
        <p:spPr>
          <a:xfrm>
            <a:off x="1412666" y="1594009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mWC2020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649E-CBB3-90A0-C1DC-A58DCF8581D6}"/>
              </a:ext>
            </a:extLst>
          </p:cNvPr>
          <p:cNvSpPr txBox="1"/>
          <p:nvPr/>
        </p:nvSpPr>
        <p:spPr>
          <a:xfrm rot="16200000">
            <a:off x="-173877" y="4373881"/>
            <a:ext cx="104095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tRH1987_xre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19074-7923-594E-9032-A77B203205F1}"/>
              </a:ext>
            </a:extLst>
          </p:cNvPr>
          <p:cNvSpPr txBox="1"/>
          <p:nvPr/>
        </p:nvSpPr>
        <p:spPr>
          <a:xfrm rot="16200000">
            <a:off x="-61336" y="2457828"/>
            <a:ext cx="81587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tH2018_vd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78702-371B-6B84-A482-2612A48A1E81}"/>
              </a:ext>
            </a:extLst>
          </p:cNvPr>
          <p:cNvSpPr txBox="1"/>
          <p:nvPr/>
        </p:nvSpPr>
        <p:spPr>
          <a:xfrm>
            <a:off x="1176236" y="1141774"/>
            <a:ext cx="6562985" cy="25283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6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– Diameter Evolution For Each Parameterization Combination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2C075-2870-49A8-B39B-3038A747F8DB}"/>
              </a:ext>
            </a:extLst>
          </p:cNvPr>
          <p:cNvSpPr/>
          <p:nvPr/>
        </p:nvSpPr>
        <p:spPr>
          <a:xfrm>
            <a:off x="2882096" y="1711079"/>
            <a:ext cx="4990427" cy="3947712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1BA5B03-4367-C15D-AD9D-E31F116B02F5}"/>
              </a:ext>
            </a:extLst>
          </p:cNvPr>
          <p:cNvSpPr txBox="1">
            <a:spLocks/>
          </p:cNvSpPr>
          <p:nvPr/>
        </p:nvSpPr>
        <p:spPr>
          <a:xfrm>
            <a:off x="8301867" y="5319956"/>
            <a:ext cx="3840194" cy="142616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b="1" dirty="0">
                <a:solidFill>
                  <a:schemeClr val="accent3"/>
                </a:solidFill>
              </a:rPr>
              <a:t>Terminal velocity</a:t>
            </a: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tH2018vd slower than tRH87xre</a:t>
            </a:r>
          </a:p>
          <a:p>
            <a:pPr marL="1200152" lvl="2" indent="-285750"/>
            <a:r>
              <a:rPr lang="en-US" i="1" dirty="0">
                <a:solidFill>
                  <a:srgbClr val="0D1B2A"/>
                </a:solidFill>
              </a:rPr>
              <a:t>*** for these sizes ***</a:t>
            </a:r>
            <a:endParaRPr lang="en-US" b="1" dirty="0">
              <a:solidFill>
                <a:srgbClr val="0D1B2A"/>
              </a:solidFill>
            </a:endParaRPr>
          </a:p>
          <a:p>
            <a:pPr marL="230190" indent="0">
              <a:buFont typeface="Arial" pitchFamily="34" charset="0"/>
              <a:buNone/>
            </a:pPr>
            <a:endParaRPr lang="en-US" dirty="0">
              <a:solidFill>
                <a:srgbClr val="0D1B2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7711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4872-D091-EDD0-4249-5EB9B2C1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1D78-0551-93F0-9745-228E70C9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Parameterization Sensitivity</a:t>
            </a:r>
          </a:p>
        </p:txBody>
      </p:sp>
      <p:pic>
        <p:nvPicPr>
          <p:cNvPr id="5" name="Content Placeholder 4" descr="Diagram&#10;&#10;AI-generated content may be incorrect.">
            <a:extLst>
              <a:ext uri="{FF2B5EF4-FFF2-40B4-BE49-F238E27FC236}">
                <a16:creationId xmlns:a16="http://schemas.microsoft.com/office/drawing/2014/main" id="{626A2591-8057-056E-4BC0-821144AB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739968"/>
            <a:ext cx="8001058" cy="39477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BB946-F31B-CB62-FF0B-C54D8A78730E}"/>
              </a:ext>
            </a:extLst>
          </p:cNvPr>
          <p:cNvSpPr txBox="1"/>
          <p:nvPr/>
        </p:nvSpPr>
        <p:spPr>
          <a:xfrm>
            <a:off x="777886" y="5703903"/>
            <a:ext cx="7680372" cy="7232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15940" indent="-285750" algn="ctr"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Behavior of falling hail </a:t>
            </a:r>
            <a:r>
              <a:rPr lang="en-US" b="1" dirty="0">
                <a:solidFill>
                  <a:schemeClr val="accent1"/>
                </a:solidFill>
                <a:ea typeface="Roboto" panose="02000000000000000000" pitchFamily="2" charset="0"/>
              </a:rPr>
              <a:t>is very sensitive to parameterization</a:t>
            </a:r>
          </a:p>
          <a:p>
            <a:pPr marL="796927" lvl="1" indent="-285750" algn="ctr">
              <a:spcAft>
                <a:spcPts val="600"/>
              </a:spcAft>
            </a:pPr>
            <a:r>
              <a:rPr lang="en-US" dirty="0">
                <a:ea typeface="Roboto" panose="02000000000000000000" pitchFamily="2" charset="0"/>
              </a:rPr>
              <a:t>Sensitivity is much stronger than expected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87671D-F83D-0DC8-116C-D51AB83E7426}"/>
              </a:ext>
            </a:extLst>
          </p:cNvPr>
          <p:cNvSpPr txBox="1">
            <a:spLocks/>
          </p:cNvSpPr>
          <p:nvPr/>
        </p:nvSpPr>
        <p:spPr>
          <a:xfrm>
            <a:off x="8145476" y="1136009"/>
            <a:ext cx="3840194" cy="400400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b="1" dirty="0">
                <a:solidFill>
                  <a:schemeClr val="accent3"/>
                </a:solidFill>
              </a:rPr>
              <a:t>Melting</a:t>
            </a:r>
            <a:endParaRPr lang="en-US" dirty="0">
              <a:solidFill>
                <a:schemeClr val="accent3"/>
              </a:solidFill>
            </a:endParaRP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Smaller sizes: 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mWC2020 – starts slow then increases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fastest melt rate, especially at smallest sizes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constant melt rate</a:t>
            </a: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Larger sizes: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mZL1994 – hardly melts</a:t>
            </a:r>
          </a:p>
          <a:p>
            <a:pPr marL="1200152" lvl="2" indent="-285750"/>
            <a:r>
              <a:rPr lang="en-US" dirty="0">
                <a:solidFill>
                  <a:srgbClr val="0D1B2A"/>
                </a:solidFill>
              </a:rPr>
              <a:t>mRH1987 – most melting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C7739-0992-2161-441B-A926D472647E}"/>
              </a:ext>
            </a:extLst>
          </p:cNvPr>
          <p:cNvSpPr txBox="1"/>
          <p:nvPr/>
        </p:nvSpPr>
        <p:spPr>
          <a:xfrm>
            <a:off x="6391550" y="1594007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98B61-D0B4-027C-18CF-A147B88AB5BC}"/>
              </a:ext>
            </a:extLst>
          </p:cNvPr>
          <p:cNvSpPr txBox="1"/>
          <p:nvPr/>
        </p:nvSpPr>
        <p:spPr>
          <a:xfrm>
            <a:off x="3902108" y="1594008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BC2EA-2DAF-E27B-453A-F7A9966FBA3C}"/>
              </a:ext>
            </a:extLst>
          </p:cNvPr>
          <p:cNvSpPr txBox="1"/>
          <p:nvPr/>
        </p:nvSpPr>
        <p:spPr>
          <a:xfrm>
            <a:off x="1412666" y="1594009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mWC2020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E9367-CF0D-1B67-3EAE-CD8C84FB672A}"/>
              </a:ext>
            </a:extLst>
          </p:cNvPr>
          <p:cNvSpPr txBox="1"/>
          <p:nvPr/>
        </p:nvSpPr>
        <p:spPr>
          <a:xfrm rot="16200000">
            <a:off x="-173877" y="4373881"/>
            <a:ext cx="104095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tRH1987_xre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77951-D8B1-AB4A-E1CC-CB13B6FF51E6}"/>
              </a:ext>
            </a:extLst>
          </p:cNvPr>
          <p:cNvSpPr txBox="1"/>
          <p:nvPr/>
        </p:nvSpPr>
        <p:spPr>
          <a:xfrm rot="16200000">
            <a:off x="-61336" y="2457828"/>
            <a:ext cx="81587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tH2018_vd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1A73A-0A6D-C4AB-3B7D-C31F9D4C00BE}"/>
              </a:ext>
            </a:extLst>
          </p:cNvPr>
          <p:cNvSpPr txBox="1"/>
          <p:nvPr/>
        </p:nvSpPr>
        <p:spPr>
          <a:xfrm>
            <a:off x="1176236" y="1141774"/>
            <a:ext cx="6562985" cy="25283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6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– Diameter Evolution For Each Parameterization Combination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3AB586-979E-ED11-6022-CACE84973D82}"/>
              </a:ext>
            </a:extLst>
          </p:cNvPr>
          <p:cNvSpPr txBox="1">
            <a:spLocks/>
          </p:cNvSpPr>
          <p:nvPr/>
        </p:nvSpPr>
        <p:spPr>
          <a:xfrm>
            <a:off x="8301867" y="5319956"/>
            <a:ext cx="3840194" cy="142616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b="1" dirty="0">
                <a:solidFill>
                  <a:schemeClr val="accent3"/>
                </a:solidFill>
              </a:rPr>
              <a:t>Terminal velocity</a:t>
            </a:r>
          </a:p>
          <a:p>
            <a:pPr marL="796927" lvl="1" indent="-285750"/>
            <a:r>
              <a:rPr lang="en-US" dirty="0">
                <a:solidFill>
                  <a:srgbClr val="0D1B2A"/>
                </a:solidFill>
              </a:rPr>
              <a:t>tH2018vd slower than tRH87xre</a:t>
            </a:r>
          </a:p>
          <a:p>
            <a:pPr marL="1200152" lvl="2" indent="-285750"/>
            <a:r>
              <a:rPr lang="en-US" i="1" dirty="0">
                <a:solidFill>
                  <a:srgbClr val="0D1B2A"/>
                </a:solidFill>
              </a:rPr>
              <a:t>*** for these sizes ***</a:t>
            </a:r>
            <a:endParaRPr lang="en-US" b="1" dirty="0">
              <a:solidFill>
                <a:srgbClr val="0D1B2A"/>
              </a:solidFill>
            </a:endParaRPr>
          </a:p>
          <a:p>
            <a:pPr marL="230190" indent="0">
              <a:buFont typeface="Arial" pitchFamily="34" charset="0"/>
              <a:buNone/>
            </a:pPr>
            <a:endParaRPr lang="en-US" dirty="0">
              <a:solidFill>
                <a:srgbClr val="0D1B2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798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FDB58-EED0-6C96-F46C-7F0F3DAA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12A6-B825-2BEA-4F24-64A83F1C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Environmental Sensitivity</a:t>
            </a:r>
          </a:p>
        </p:txBody>
      </p:sp>
      <p:pic>
        <p:nvPicPr>
          <p:cNvPr id="5" name="Content Placeholder 4" descr="Table&#10;&#10;AI-generated content may be incorrect.">
            <a:extLst>
              <a:ext uri="{FF2B5EF4-FFF2-40B4-BE49-F238E27FC236}">
                <a16:creationId xmlns:a16="http://schemas.microsoft.com/office/drawing/2014/main" id="{78661E8C-E622-07A3-F27D-6DE09DB8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836" y="1578429"/>
            <a:ext cx="6335306" cy="4971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118500-2F54-F816-B0F3-B50A8C70E9CF}"/>
              </a:ext>
            </a:extLst>
          </p:cNvPr>
          <p:cNvSpPr txBox="1">
            <a:spLocks/>
          </p:cNvSpPr>
          <p:nvPr/>
        </p:nvSpPr>
        <p:spPr>
          <a:xfrm>
            <a:off x="6829933" y="1300939"/>
            <a:ext cx="5176667" cy="121897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dirty="0">
                <a:solidFill>
                  <a:srgbClr val="0D1B2A"/>
                </a:solidFill>
              </a:rPr>
              <a:t>Additional simulations that systematically increased temperature and decreased moisture 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Magnitude of the perturbations consistent with climatology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6B732-EEB4-87B9-CAF7-D897986D84B6}"/>
              </a:ext>
            </a:extLst>
          </p:cNvPr>
          <p:cNvSpPr txBox="1"/>
          <p:nvPr/>
        </p:nvSpPr>
        <p:spPr>
          <a:xfrm rot="16200000">
            <a:off x="-286363" y="5143307"/>
            <a:ext cx="127701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Differences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1CE85-8C93-75DA-835E-77745E3F3C9D}"/>
              </a:ext>
            </a:extLst>
          </p:cNvPr>
          <p:cNvSpPr txBox="1"/>
          <p:nvPr/>
        </p:nvSpPr>
        <p:spPr>
          <a:xfrm rot="16200000">
            <a:off x="-334236" y="3617067"/>
            <a:ext cx="1372759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Differences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8EAE1-C10C-D102-FD86-906DC04474F9}"/>
              </a:ext>
            </a:extLst>
          </p:cNvPr>
          <p:cNvSpPr txBox="1"/>
          <p:nvPr/>
        </p:nvSpPr>
        <p:spPr>
          <a:xfrm rot="16200000">
            <a:off x="-430655" y="1980829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Diameter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7E333-2C26-2C34-C8B3-898CB68C739A}"/>
              </a:ext>
            </a:extLst>
          </p:cNvPr>
          <p:cNvSpPr txBox="1"/>
          <p:nvPr/>
        </p:nvSpPr>
        <p:spPr>
          <a:xfrm>
            <a:off x="1222751" y="948120"/>
            <a:ext cx="5003878" cy="30267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Variability of Final Hail Characteristics Across Parameterizations and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9EE55-FBAA-F788-4668-1B2545B574CF}"/>
              </a:ext>
            </a:extLst>
          </p:cNvPr>
          <p:cNvSpPr txBox="1"/>
          <p:nvPr/>
        </p:nvSpPr>
        <p:spPr>
          <a:xfrm>
            <a:off x="1888002" y="1424966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8.7 mm hail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080B3-3EAC-5119-D66A-36DBF10DE49A}"/>
              </a:ext>
            </a:extLst>
          </p:cNvPr>
          <p:cNvSpPr txBox="1"/>
          <p:nvPr/>
        </p:nvSpPr>
        <p:spPr>
          <a:xfrm>
            <a:off x="4568968" y="1411685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20.2 mm hail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538449-F2DE-4232-BE8E-F58720338BE6}"/>
              </a:ext>
            </a:extLst>
          </p:cNvPr>
          <p:cNvSpPr/>
          <p:nvPr/>
        </p:nvSpPr>
        <p:spPr>
          <a:xfrm>
            <a:off x="104172" y="3028778"/>
            <a:ext cx="6680970" cy="3521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Content Placeholder 4" descr="Table&#10;&#10;AI-generated content may be incorrect.">
            <a:extLst>
              <a:ext uri="{FF2B5EF4-FFF2-40B4-BE49-F238E27FC236}">
                <a16:creationId xmlns:a16="http://schemas.microsoft.com/office/drawing/2014/main" id="{A700829F-18EF-7808-6853-A8026A1C9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836" y="2969823"/>
            <a:ext cx="6335306" cy="6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864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9952-94B2-5735-99C0-5BF37669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1B4F-B070-D4BD-3995-0EA40A2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Environmental Sensitivity</a:t>
            </a:r>
          </a:p>
        </p:txBody>
      </p:sp>
      <p:pic>
        <p:nvPicPr>
          <p:cNvPr id="5" name="Content Placeholder 4" descr="Table&#10;&#10;AI-generated content may be incorrect.">
            <a:extLst>
              <a:ext uri="{FF2B5EF4-FFF2-40B4-BE49-F238E27FC236}">
                <a16:creationId xmlns:a16="http://schemas.microsoft.com/office/drawing/2014/main" id="{E17DD2D8-BA02-1137-A8C2-09A901F16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836" y="1578429"/>
            <a:ext cx="6335306" cy="4971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A6D5A7-80AD-D2B0-DF93-8000494913FE}"/>
              </a:ext>
            </a:extLst>
          </p:cNvPr>
          <p:cNvSpPr txBox="1">
            <a:spLocks/>
          </p:cNvSpPr>
          <p:nvPr/>
        </p:nvSpPr>
        <p:spPr>
          <a:xfrm>
            <a:off x="6829933" y="1300939"/>
            <a:ext cx="5176667" cy="121897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dirty="0">
                <a:solidFill>
                  <a:srgbClr val="0D1B2A"/>
                </a:solidFill>
              </a:rPr>
              <a:t>Additional simulations that systematically increased temperature and decreased moisture 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Magnitude of the perturbations consistent with climatology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5F201-CDB4-DF4F-ACF6-53FD38020781}"/>
              </a:ext>
            </a:extLst>
          </p:cNvPr>
          <p:cNvSpPr txBox="1"/>
          <p:nvPr/>
        </p:nvSpPr>
        <p:spPr>
          <a:xfrm rot="16200000">
            <a:off x="-286363" y="5143307"/>
            <a:ext cx="127701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Differences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28422-6571-81CB-D798-1DBF4A1F56A0}"/>
              </a:ext>
            </a:extLst>
          </p:cNvPr>
          <p:cNvSpPr txBox="1"/>
          <p:nvPr/>
        </p:nvSpPr>
        <p:spPr>
          <a:xfrm rot="16200000">
            <a:off x="-334236" y="3617067"/>
            <a:ext cx="1372759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Differences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274CA-5467-C82D-FA26-B750C7DACF01}"/>
              </a:ext>
            </a:extLst>
          </p:cNvPr>
          <p:cNvSpPr txBox="1"/>
          <p:nvPr/>
        </p:nvSpPr>
        <p:spPr>
          <a:xfrm rot="16200000">
            <a:off x="-430655" y="1980829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Diameter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D6A32-C3E5-BDA5-F824-2553764E7E2E}"/>
              </a:ext>
            </a:extLst>
          </p:cNvPr>
          <p:cNvSpPr txBox="1"/>
          <p:nvPr/>
        </p:nvSpPr>
        <p:spPr>
          <a:xfrm>
            <a:off x="1222751" y="948120"/>
            <a:ext cx="5003878" cy="30267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Variability of Final Hail Characteristics Across Parameterizations and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F0AD2-1881-02F6-9C1B-DAC92BBBF78F}"/>
              </a:ext>
            </a:extLst>
          </p:cNvPr>
          <p:cNvSpPr txBox="1"/>
          <p:nvPr/>
        </p:nvSpPr>
        <p:spPr>
          <a:xfrm>
            <a:off x="1888002" y="1424966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8.7 mm hail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7973-DD29-1B6C-08A8-6E01F6369195}"/>
              </a:ext>
            </a:extLst>
          </p:cNvPr>
          <p:cNvSpPr txBox="1"/>
          <p:nvPr/>
        </p:nvSpPr>
        <p:spPr>
          <a:xfrm>
            <a:off x="4568968" y="1411685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20.2 mm hail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020A28-BBFA-B27B-CB94-76DCBBAD12D3}"/>
              </a:ext>
            </a:extLst>
          </p:cNvPr>
          <p:cNvSpPr txBox="1">
            <a:spLocks/>
          </p:cNvSpPr>
          <p:nvPr/>
        </p:nvSpPr>
        <p:spPr>
          <a:xfrm>
            <a:off x="6785142" y="2618324"/>
            <a:ext cx="5176667" cy="274048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b="1" dirty="0">
                <a:solidFill>
                  <a:schemeClr val="accent3"/>
                </a:solidFill>
              </a:rPr>
              <a:t>Bigger Hail (20.2 mm)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Reaches the surface in almost every simulation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Some variability in fall time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Diameter has greatest variability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2464D-8DFC-D3CD-D357-108BC484E7CD}"/>
              </a:ext>
            </a:extLst>
          </p:cNvPr>
          <p:cNvSpPr/>
          <p:nvPr/>
        </p:nvSpPr>
        <p:spPr>
          <a:xfrm>
            <a:off x="1105573" y="1591708"/>
            <a:ext cx="2517303" cy="4958100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66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3C78-7F84-F2C0-0B71-04ED17CB8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E3E5-D8A0-ECE5-CF8A-75B6FB3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Environmental Sensitivity</a:t>
            </a:r>
          </a:p>
        </p:txBody>
      </p:sp>
      <p:pic>
        <p:nvPicPr>
          <p:cNvPr id="5" name="Content Placeholder 4" descr="Table&#10;&#10;AI-generated content may be incorrect.">
            <a:extLst>
              <a:ext uri="{FF2B5EF4-FFF2-40B4-BE49-F238E27FC236}">
                <a16:creationId xmlns:a16="http://schemas.microsoft.com/office/drawing/2014/main" id="{175D215B-241E-A9AF-5425-C6C70ADD8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836" y="1578429"/>
            <a:ext cx="6335306" cy="4971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6BE536-013A-D2CE-7AB4-C30738DCBD75}"/>
              </a:ext>
            </a:extLst>
          </p:cNvPr>
          <p:cNvSpPr txBox="1">
            <a:spLocks/>
          </p:cNvSpPr>
          <p:nvPr/>
        </p:nvSpPr>
        <p:spPr>
          <a:xfrm>
            <a:off x="6829933" y="1300939"/>
            <a:ext cx="5176667" cy="121897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dirty="0">
                <a:solidFill>
                  <a:srgbClr val="0D1B2A"/>
                </a:solidFill>
              </a:rPr>
              <a:t>Additional simulations that systematically increased temperature and decreased moisture 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Magnitude of the perturbations consistent with climatology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B7F80-5538-6DD2-0FB0-AF6178EEA2F4}"/>
              </a:ext>
            </a:extLst>
          </p:cNvPr>
          <p:cNvSpPr txBox="1"/>
          <p:nvPr/>
        </p:nvSpPr>
        <p:spPr>
          <a:xfrm rot="16200000">
            <a:off x="-286363" y="5143307"/>
            <a:ext cx="127701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Differences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4AFB5-2850-EDA1-236C-5C3FBC1E0113}"/>
              </a:ext>
            </a:extLst>
          </p:cNvPr>
          <p:cNvSpPr txBox="1"/>
          <p:nvPr/>
        </p:nvSpPr>
        <p:spPr>
          <a:xfrm rot="16200000">
            <a:off x="-334236" y="3617067"/>
            <a:ext cx="1372759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Differences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5952D-89AA-2BEE-DC2A-780ECB044F44}"/>
              </a:ext>
            </a:extLst>
          </p:cNvPr>
          <p:cNvSpPr txBox="1"/>
          <p:nvPr/>
        </p:nvSpPr>
        <p:spPr>
          <a:xfrm rot="16200000">
            <a:off x="-430655" y="1980829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Diameter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DCED5-D159-64C2-FA4A-68F6B9B3A0AE}"/>
              </a:ext>
            </a:extLst>
          </p:cNvPr>
          <p:cNvSpPr txBox="1"/>
          <p:nvPr/>
        </p:nvSpPr>
        <p:spPr>
          <a:xfrm>
            <a:off x="1222751" y="948120"/>
            <a:ext cx="5003878" cy="30267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Variability of Final Hail Characteristics Across Parameterizations and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83E31-1796-CEFC-16DD-3F775E9843EA}"/>
              </a:ext>
            </a:extLst>
          </p:cNvPr>
          <p:cNvSpPr txBox="1"/>
          <p:nvPr/>
        </p:nvSpPr>
        <p:spPr>
          <a:xfrm>
            <a:off x="1888002" y="1424966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8.7 mm hail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D8DBD-4069-4021-D703-FA12B6727CFA}"/>
              </a:ext>
            </a:extLst>
          </p:cNvPr>
          <p:cNvSpPr txBox="1"/>
          <p:nvPr/>
        </p:nvSpPr>
        <p:spPr>
          <a:xfrm>
            <a:off x="4568968" y="1411685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20.2 mm hail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E60FB1-8B84-B8C3-F279-90D6BD8F9B45}"/>
              </a:ext>
            </a:extLst>
          </p:cNvPr>
          <p:cNvSpPr txBox="1">
            <a:spLocks/>
          </p:cNvSpPr>
          <p:nvPr/>
        </p:nvSpPr>
        <p:spPr>
          <a:xfrm>
            <a:off x="6785142" y="2618324"/>
            <a:ext cx="5176667" cy="274048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b="1" dirty="0">
                <a:solidFill>
                  <a:schemeClr val="accent3"/>
                </a:solidFill>
              </a:rPr>
              <a:t>Bigger Hail (20.2 mm)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Reaches the surface in almost every simulation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Some variability in fall time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Diameter has greatest variability</a:t>
            </a:r>
          </a:p>
          <a:p>
            <a:pPr marL="515940" indent="-285750"/>
            <a:endParaRPr lang="en-US" sz="1600" b="1" dirty="0">
              <a:solidFill>
                <a:srgbClr val="0D1B2A"/>
              </a:solidFill>
            </a:endParaRPr>
          </a:p>
          <a:p>
            <a:pPr marL="515940" indent="-285750"/>
            <a:r>
              <a:rPr lang="en-US" sz="1600" b="1" dirty="0">
                <a:solidFill>
                  <a:schemeClr val="accent3"/>
                </a:solidFill>
              </a:rPr>
              <a:t>Smaller Hail (8.7 mm)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Variability across all characteristics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Time/duration has the greatest variability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760D2E-9FD6-165E-FD8A-D5A7B5B0D363}"/>
              </a:ext>
            </a:extLst>
          </p:cNvPr>
          <p:cNvSpPr/>
          <p:nvPr/>
        </p:nvSpPr>
        <p:spPr>
          <a:xfrm>
            <a:off x="3675363" y="1591709"/>
            <a:ext cx="2517303" cy="4958100"/>
          </a:xfrm>
          <a:prstGeom prst="rect">
            <a:avLst/>
          </a:prstGeom>
          <a:solidFill>
            <a:srgbClr val="8B8D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877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CA03-7776-12B9-2D65-08CB6F57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33FF-6CF7-4297-9A5D-7AADE212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Environmental Sensitivity</a:t>
            </a:r>
          </a:p>
        </p:txBody>
      </p:sp>
      <p:pic>
        <p:nvPicPr>
          <p:cNvPr id="5" name="Content Placeholder 4" descr="Table&#10;&#10;AI-generated content may be incorrect.">
            <a:extLst>
              <a:ext uri="{FF2B5EF4-FFF2-40B4-BE49-F238E27FC236}">
                <a16:creationId xmlns:a16="http://schemas.microsoft.com/office/drawing/2014/main" id="{FBE60849-B9F4-B663-C6A9-5DA7E1F2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836" y="1578429"/>
            <a:ext cx="6335306" cy="497137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004B4-DBE3-A8A7-CB88-75D25F36EB66}"/>
              </a:ext>
            </a:extLst>
          </p:cNvPr>
          <p:cNvSpPr txBox="1">
            <a:spLocks/>
          </p:cNvSpPr>
          <p:nvPr/>
        </p:nvSpPr>
        <p:spPr>
          <a:xfrm>
            <a:off x="6829933" y="1300939"/>
            <a:ext cx="5176667" cy="1218977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dirty="0">
                <a:solidFill>
                  <a:srgbClr val="0D1B2A"/>
                </a:solidFill>
              </a:rPr>
              <a:t>Additional simulations that systematically increased temperature and decreased moisture 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Magnitude of the perturbations consistent with climatology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87450-910D-A1FF-A63B-A9EB7A9A6CEE}"/>
              </a:ext>
            </a:extLst>
          </p:cNvPr>
          <p:cNvSpPr txBox="1"/>
          <p:nvPr/>
        </p:nvSpPr>
        <p:spPr>
          <a:xfrm rot="16200000">
            <a:off x="-286363" y="5143307"/>
            <a:ext cx="127701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Differences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19443-D39B-D95F-6731-2459EBB2EC20}"/>
              </a:ext>
            </a:extLst>
          </p:cNvPr>
          <p:cNvSpPr txBox="1"/>
          <p:nvPr/>
        </p:nvSpPr>
        <p:spPr>
          <a:xfrm rot="16200000">
            <a:off x="-334236" y="3617067"/>
            <a:ext cx="1372759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Differences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8520-C8D5-EE60-AAFF-EE1D164975CE}"/>
              </a:ext>
            </a:extLst>
          </p:cNvPr>
          <p:cNvSpPr txBox="1"/>
          <p:nvPr/>
        </p:nvSpPr>
        <p:spPr>
          <a:xfrm rot="16200000">
            <a:off x="-430655" y="1980829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Diameter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57FE7-24D8-EC08-B3AD-A59CC293FD1B}"/>
              </a:ext>
            </a:extLst>
          </p:cNvPr>
          <p:cNvSpPr txBox="1"/>
          <p:nvPr/>
        </p:nvSpPr>
        <p:spPr>
          <a:xfrm>
            <a:off x="1222751" y="948120"/>
            <a:ext cx="5003878" cy="30267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ctr"/>
            <a:r>
              <a:rPr lang="en-US" sz="14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Variability of Final Hail Characteristics Across Parameterizations and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BEB4B-D0B5-4306-421A-9B0DAB3EADE0}"/>
              </a:ext>
            </a:extLst>
          </p:cNvPr>
          <p:cNvSpPr txBox="1"/>
          <p:nvPr/>
        </p:nvSpPr>
        <p:spPr>
          <a:xfrm>
            <a:off x="1888002" y="1424966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8.7 mm hail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32B8-7652-A951-2C92-EBE3DAAC05B9}"/>
              </a:ext>
            </a:extLst>
          </p:cNvPr>
          <p:cNvSpPr txBox="1"/>
          <p:nvPr/>
        </p:nvSpPr>
        <p:spPr>
          <a:xfrm>
            <a:off x="4568968" y="1411685"/>
            <a:ext cx="156559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20.2 mm hail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5AAC1-2555-1125-5FEA-4286706AF2A6}"/>
              </a:ext>
            </a:extLst>
          </p:cNvPr>
          <p:cNvSpPr txBox="1"/>
          <p:nvPr/>
        </p:nvSpPr>
        <p:spPr>
          <a:xfrm>
            <a:off x="6917862" y="5622888"/>
            <a:ext cx="5088738" cy="9269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30190">
              <a:lnSpc>
                <a:spcPct val="110000"/>
              </a:lnSpc>
              <a:spcAft>
                <a:spcPts val="3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Parameterization variability is often as large (and sometimes larger) than environmental variability</a:t>
            </a:r>
          </a:p>
          <a:p>
            <a:pPr marL="796927" lvl="1" indent="-285750"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Variability not limited to diameter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883B666-7E77-CF55-0E09-DF430E6DAEA6}"/>
              </a:ext>
            </a:extLst>
          </p:cNvPr>
          <p:cNvSpPr txBox="1">
            <a:spLocks/>
          </p:cNvSpPr>
          <p:nvPr/>
        </p:nvSpPr>
        <p:spPr>
          <a:xfrm>
            <a:off x="6785142" y="2618324"/>
            <a:ext cx="5176667" cy="2740485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515940" indent="-285750"/>
            <a:r>
              <a:rPr lang="en-US" sz="1600" b="1" dirty="0">
                <a:solidFill>
                  <a:schemeClr val="accent3"/>
                </a:solidFill>
              </a:rPr>
              <a:t>Bigger Hail (20.2 mm)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Reaches the surface in almost every simulation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Some variability in fall time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Diameter has greatest variability</a:t>
            </a:r>
          </a:p>
          <a:p>
            <a:pPr marL="515940" indent="-285750"/>
            <a:endParaRPr lang="en-US" sz="1600" b="1" dirty="0">
              <a:solidFill>
                <a:srgbClr val="0D1B2A"/>
              </a:solidFill>
            </a:endParaRPr>
          </a:p>
          <a:p>
            <a:pPr marL="515940" indent="-285750"/>
            <a:r>
              <a:rPr lang="en-US" sz="1600" b="1" dirty="0">
                <a:solidFill>
                  <a:schemeClr val="accent3"/>
                </a:solidFill>
              </a:rPr>
              <a:t>Smaller Hail (8.7 mm)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Variability across all characteristics</a:t>
            </a:r>
          </a:p>
          <a:p>
            <a:pPr marL="796927" lvl="1" indent="-285750"/>
            <a:r>
              <a:rPr lang="en-US" sz="1600" dirty="0">
                <a:solidFill>
                  <a:srgbClr val="0D1B2A"/>
                </a:solidFill>
              </a:rPr>
              <a:t>Time/duration has the greatest variability</a:t>
            </a:r>
          </a:p>
        </p:txBody>
      </p:sp>
    </p:spTree>
    <p:extLst>
      <p:ext uri="{BB962C8B-B14F-4D97-AF65-F5344CB8AC3E}">
        <p14:creationId xmlns:p14="http://schemas.microsoft.com/office/powerpoint/2010/main" val="304382735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75F5-15A6-34A9-C184-75B50E46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 Conclusions &amp; Implications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2E6D5-1355-0DE3-287E-FA0BD0F35EA1}"/>
              </a:ext>
            </a:extLst>
          </p:cNvPr>
          <p:cNvSpPr txBox="1"/>
          <p:nvPr/>
        </p:nvSpPr>
        <p:spPr>
          <a:xfrm>
            <a:off x="384628" y="1286585"/>
            <a:ext cx="7039428" cy="45243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Developed a </a:t>
            </a:r>
            <a:r>
              <a:rPr lang="en-US" dirty="0">
                <a:ea typeface="Roboto" panose="02000000000000000000" pitchFamily="2" charset="0"/>
              </a:rPr>
              <a:t>simplified hail trajectory model called HAILMELT 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Python-based and o</a:t>
            </a:r>
            <a:r>
              <a:rPr lang="en-US" dirty="0">
                <a:ea typeface="Roboto" panose="02000000000000000000" pitchFamily="2" charset="0"/>
              </a:rPr>
              <a:t>nly considers falling, melting hail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Environment, vertical velocity, and initial hail size set a priori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https://github.com/hvagasky/HAILMELT_2024manuscript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i="1" dirty="0"/>
              <a:t>Simulated hail is substantially impacted by which hail melt and terminal velocity parameterizations are used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Including hail diameter, height, and fall time</a:t>
            </a:r>
          </a:p>
          <a:p>
            <a:pPr marL="29210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i="1" dirty="0"/>
              <a:t>Parameterization variability is often as large (and sometimes larger) than environmental variability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Differences in the predicted diameter, height, and fall duration are important since: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Impacts when, where, and how much damage occurs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Can impact storm dynamics and evolution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9FBF4-C684-D754-BE85-C5BE94054E34}"/>
              </a:ext>
            </a:extLst>
          </p:cNvPr>
          <p:cNvSpPr txBox="1"/>
          <p:nvPr/>
        </p:nvSpPr>
        <p:spPr>
          <a:xfrm>
            <a:off x="7496628" y="2307772"/>
            <a:ext cx="4310744" cy="2462213"/>
          </a:xfrm>
          <a:custGeom>
            <a:avLst/>
            <a:gdLst>
              <a:gd name="csX0" fmla="*/ 0 w 4310744"/>
              <a:gd name="csY0" fmla="*/ 0 h 2462213"/>
              <a:gd name="csX1" fmla="*/ 4310744 w 4310744"/>
              <a:gd name="csY1" fmla="*/ 0 h 2462213"/>
              <a:gd name="csX2" fmla="*/ 4310744 w 4310744"/>
              <a:gd name="csY2" fmla="*/ 2462213 h 2462213"/>
              <a:gd name="csX3" fmla="*/ 0 w 4310744"/>
              <a:gd name="csY3" fmla="*/ 2462213 h 2462213"/>
              <a:gd name="csX4" fmla="*/ 0 w 4310744"/>
              <a:gd name="csY4" fmla="*/ 0 h 24622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310744" h="2462213" fill="none" extrusionOk="0">
                <a:moveTo>
                  <a:pt x="0" y="0"/>
                </a:moveTo>
                <a:cubicBezTo>
                  <a:pt x="2125418" y="-49533"/>
                  <a:pt x="2342148" y="-14809"/>
                  <a:pt x="4310744" y="0"/>
                </a:cubicBezTo>
                <a:cubicBezTo>
                  <a:pt x="4398383" y="1198560"/>
                  <a:pt x="4238065" y="1996290"/>
                  <a:pt x="4310744" y="2462213"/>
                </a:cubicBezTo>
                <a:cubicBezTo>
                  <a:pt x="2526700" y="2413982"/>
                  <a:pt x="1162857" y="2546668"/>
                  <a:pt x="0" y="2462213"/>
                </a:cubicBezTo>
                <a:cubicBezTo>
                  <a:pt x="-38581" y="1277756"/>
                  <a:pt x="63341" y="1098185"/>
                  <a:pt x="0" y="0"/>
                </a:cubicBezTo>
                <a:close/>
              </a:path>
              <a:path w="4310744" h="2462213" stroke="0" extrusionOk="0">
                <a:moveTo>
                  <a:pt x="0" y="0"/>
                </a:moveTo>
                <a:cubicBezTo>
                  <a:pt x="1921052" y="118645"/>
                  <a:pt x="3300659" y="116012"/>
                  <a:pt x="4310744" y="0"/>
                </a:cubicBezTo>
                <a:cubicBezTo>
                  <a:pt x="4177862" y="1032785"/>
                  <a:pt x="4395695" y="2199386"/>
                  <a:pt x="4310744" y="2462213"/>
                </a:cubicBezTo>
                <a:cubicBezTo>
                  <a:pt x="2961303" y="2596813"/>
                  <a:pt x="614596" y="2305017"/>
                  <a:pt x="0" y="2462213"/>
                </a:cubicBezTo>
                <a:cubicBezTo>
                  <a:pt x="-20187" y="1512184"/>
                  <a:pt x="-152480" y="733679"/>
                  <a:pt x="0" y="0"/>
                </a:cubicBezTo>
                <a:close/>
              </a:path>
            </a:pathLst>
          </a:cu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Which parameterization is most</a:t>
            </a: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realistic?</a:t>
            </a:r>
          </a:p>
        </p:txBody>
      </p:sp>
    </p:spTree>
    <p:extLst>
      <p:ext uri="{BB962C8B-B14F-4D97-AF65-F5344CB8AC3E}">
        <p14:creationId xmlns:p14="http://schemas.microsoft.com/office/powerpoint/2010/main" val="13334102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ED86E-69A9-661D-6950-0FED49EA9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4030-18F8-90FF-6B3A-A136B3CA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8EDB803-C4A7-5122-57F7-CEE9F9FC7AD3}"/>
              </a:ext>
            </a:extLst>
          </p:cNvPr>
          <p:cNvSpPr txBox="1">
            <a:spLocks/>
          </p:cNvSpPr>
          <p:nvPr/>
        </p:nvSpPr>
        <p:spPr>
          <a:xfrm>
            <a:off x="699783" y="2382393"/>
            <a:ext cx="5402180" cy="3501190"/>
          </a:xfrm>
          <a:prstGeom prst="rect">
            <a:avLst/>
          </a:prstGeom>
        </p:spPr>
        <p:txBody>
          <a:bodyPr/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tabLst/>
              <a:defRPr sz="1600" b="0" i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Hail Trajectory Modeling 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Supercell HAILMELT Simulation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Parameterization sensitivity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Environmental sensitivity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Ongoing and Future Evaluation Work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GPM satellite and citizen science 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ICECHIP field campaign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7059F-B5B4-2314-561F-6E45E1D4C698}"/>
              </a:ext>
            </a:extLst>
          </p:cNvPr>
          <p:cNvSpPr txBox="1"/>
          <p:nvPr/>
        </p:nvSpPr>
        <p:spPr>
          <a:xfrm>
            <a:off x="565484" y="1173800"/>
            <a:ext cx="1116366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indent="-457200" algn="ctr"/>
            <a:r>
              <a:rPr lang="en-US" sz="2000" b="1" dirty="0">
                <a:solidFill>
                  <a:schemeClr val="accent1"/>
                </a:solidFill>
              </a:rPr>
              <a:t>OBJECTIVE: </a:t>
            </a:r>
            <a:r>
              <a:rPr lang="en-US" sz="2000" i="1" dirty="0"/>
              <a:t>Use observations and models to further our understanding of how hail melts</a:t>
            </a:r>
          </a:p>
        </p:txBody>
      </p:sp>
      <p:pic>
        <p:nvPicPr>
          <p:cNvPr id="1026" name="Picture 2" descr="CoCoRaHS 24-hour precipitation totals in north central Kansas | ncktoday.com">
            <a:extLst>
              <a:ext uri="{FF2B5EF4-FFF2-40B4-BE49-F238E27FC236}">
                <a16:creationId xmlns:a16="http://schemas.microsoft.com/office/drawing/2014/main" id="{552A45A6-8C9B-8EC6-626B-7F96118D3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0593" y="4468444"/>
            <a:ext cx="2092497" cy="20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7D3FF1-5B52-0951-63BF-C54BE57B02A4}"/>
              </a:ext>
            </a:extLst>
          </p:cNvPr>
          <p:cNvGrpSpPr/>
          <p:nvPr/>
        </p:nvGrpSpPr>
        <p:grpSpPr>
          <a:xfrm>
            <a:off x="5791200" y="2014750"/>
            <a:ext cx="6142980" cy="1854117"/>
            <a:chOff x="5791200" y="1869786"/>
            <a:chExt cx="6142980" cy="1854117"/>
          </a:xfrm>
        </p:grpSpPr>
        <p:pic>
          <p:nvPicPr>
            <p:cNvPr id="6" name="Picture 5" descr="Text&#10;&#10;AI-generated content may be incorrect.">
              <a:extLst>
                <a:ext uri="{FF2B5EF4-FFF2-40B4-BE49-F238E27FC236}">
                  <a16:creationId xmlns:a16="http://schemas.microsoft.com/office/drawing/2014/main" id="{B21F29A8-2522-1BC8-6897-12967BA6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1945" y="1880937"/>
              <a:ext cx="5560272" cy="15206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386E-2628-0418-4476-FBAC55A5E503}"/>
                </a:ext>
              </a:extLst>
            </p:cNvPr>
            <p:cNvSpPr txBox="1"/>
            <p:nvPr/>
          </p:nvSpPr>
          <p:spPr>
            <a:xfrm>
              <a:off x="6532000" y="3390413"/>
              <a:ext cx="54021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300"/>
                </a:spcAft>
                <a:buNone/>
              </a:pPr>
              <a:r>
                <a:rPr lang="en-US" sz="1400" b="0" i="0" dirty="0">
                  <a:solidFill>
                    <a:srgbClr val="333333"/>
                  </a:solidFill>
                  <a:effectLst/>
                  <a:latin typeface="PT Sans" panose="020B0503020203020204" pitchFamily="34" charset="77"/>
                </a:rPr>
                <a:t>DOI: </a:t>
              </a:r>
              <a:r>
                <a:rPr lang="en-US" sz="1400" b="0" i="0" dirty="0">
                  <a:solidFill>
                    <a:srgbClr val="894403"/>
                  </a:solidFill>
                  <a:effectLst/>
                  <a:latin typeface="PT Sans" panose="020B0503020203020204" pitchFamily="34" charset="77"/>
                  <a:hlinkClick r:id="rId4"/>
                </a:rPr>
                <a:t>https://doi.org/10.1175/MWR-D-24-0180.1</a:t>
              </a:r>
              <a:endParaRPr lang="en-US" sz="1400" b="0" i="0" dirty="0">
                <a:solidFill>
                  <a:srgbClr val="894403"/>
                </a:solidFill>
                <a:effectLst/>
                <a:latin typeface="PT Sans" panose="020B0503020203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0CF9B2-FBFE-69D7-F438-2F2BBAD159A9}"/>
                </a:ext>
              </a:extLst>
            </p:cNvPr>
            <p:cNvSpPr/>
            <p:nvPr/>
          </p:nvSpPr>
          <p:spPr>
            <a:xfrm>
              <a:off x="5791200" y="1869786"/>
              <a:ext cx="5701017" cy="185411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028" name="Picture 4" descr="ICECHIP">
            <a:extLst>
              <a:ext uri="{FF2B5EF4-FFF2-40B4-BE49-F238E27FC236}">
                <a16:creationId xmlns:a16="http://schemas.microsoft.com/office/drawing/2014/main" id="{288BBB73-E178-D863-32D9-62D15383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6650" y="4132988"/>
            <a:ext cx="2222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ERG precipitation algorithm and the Global Precipitation Measurement (GPM)  Mission | Climate Data Guide">
            <a:extLst>
              <a:ext uri="{FF2B5EF4-FFF2-40B4-BE49-F238E27FC236}">
                <a16:creationId xmlns:a16="http://schemas.microsoft.com/office/drawing/2014/main" id="{14914FC1-43D3-27CB-DD57-20A4351A6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8016" y="5080393"/>
            <a:ext cx="2618124" cy="13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9078A55-A1A9-F75D-BCDC-5F6028662482}"/>
              </a:ext>
            </a:extLst>
          </p:cNvPr>
          <p:cNvSpPr/>
          <p:nvPr/>
        </p:nvSpPr>
        <p:spPr>
          <a:xfrm>
            <a:off x="115460" y="3668233"/>
            <a:ext cx="5402180" cy="129717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781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DC98-3185-061F-F9E3-C4497DDA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 is an Economic, Agricultural, and Safety Hazard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69901-5439-CC66-3DE0-A1A8791E1BB0}"/>
              </a:ext>
            </a:extLst>
          </p:cNvPr>
          <p:cNvSpPr txBox="1"/>
          <p:nvPr/>
        </p:nvSpPr>
        <p:spPr>
          <a:xfrm>
            <a:off x="522515" y="4868862"/>
            <a:ext cx="4561607" cy="138499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Wisconsin Climatology Office: $2 million of hail damage in 2024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 85% due to crop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 descr="Map&#10;&#10;AI-generated content may be incorrect.">
            <a:extLst>
              <a:ext uri="{FF2B5EF4-FFF2-40B4-BE49-F238E27FC236}">
                <a16:creationId xmlns:a16="http://schemas.microsoft.com/office/drawing/2014/main" id="{8C991F89-23A6-9C54-AA11-8DE061F8A4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67" y="1525102"/>
            <a:ext cx="5119864" cy="3003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CD6C6-7F71-DC4C-E202-82D45B77349C}"/>
              </a:ext>
            </a:extLst>
          </p:cNvPr>
          <p:cNvSpPr txBox="1"/>
          <p:nvPr/>
        </p:nvSpPr>
        <p:spPr>
          <a:xfrm>
            <a:off x="5727909" y="1181959"/>
            <a:ext cx="2737823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Crop Susceptibility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C2A63-206D-CB43-2B21-755C24E30ED0}"/>
              </a:ext>
            </a:extLst>
          </p:cNvPr>
          <p:cNvSpPr txBox="1"/>
          <p:nvPr/>
        </p:nvSpPr>
        <p:spPr>
          <a:xfrm>
            <a:off x="7831275" y="4042616"/>
            <a:ext cx="1268914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Safety</a:t>
            </a:r>
          </a:p>
        </p:txBody>
      </p:sp>
      <p:pic>
        <p:nvPicPr>
          <p:cNvPr id="13" name="Picture 12" descr="A picture containing text, outdoor, plant&#10;&#10;Description automatically generated">
            <a:extLst>
              <a:ext uri="{FF2B5EF4-FFF2-40B4-BE49-F238E27FC236}">
                <a16:creationId xmlns:a16="http://schemas.microsoft.com/office/drawing/2014/main" id="{804692B5-898A-6113-72C0-0186D5414C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90509" y="989256"/>
            <a:ext cx="3122012" cy="1856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6CB8BD-9789-F846-D4DE-664B168919AE}"/>
              </a:ext>
            </a:extLst>
          </p:cNvPr>
          <p:cNvSpPr txBox="1"/>
          <p:nvPr/>
        </p:nvSpPr>
        <p:spPr>
          <a:xfrm>
            <a:off x="6308755" y="3633437"/>
            <a:ext cx="4422639" cy="1846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www.thelocal.fr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/20180528/unprecedented-hailstorm-hits-bordeaux-winegrowers-leaving-widespread-destruction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BEB77-8B5A-610C-C96B-D75AD788A6C4}"/>
              </a:ext>
            </a:extLst>
          </p:cNvPr>
          <p:cNvSpPr txBox="1"/>
          <p:nvPr/>
        </p:nvSpPr>
        <p:spPr>
          <a:xfrm>
            <a:off x="1288454" y="4391505"/>
            <a:ext cx="3409578" cy="1846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newsroom.statefarm.com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/hail-damage-increases-in-2024-5-tips-to-reduce-it/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0A499-6D08-2CC0-32E5-D34A6755ABEF}"/>
              </a:ext>
            </a:extLst>
          </p:cNvPr>
          <p:cNvSpPr txBox="1"/>
          <p:nvPr/>
        </p:nvSpPr>
        <p:spPr>
          <a:xfrm>
            <a:off x="937024" y="6022763"/>
            <a:ext cx="424047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climatology.nelson.wisc.edu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/highlighting-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wisconsins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-hail-history/#:~:text=Damage%20and%20Impact,miles%20per%20hour%20damaged%20homes.</a:t>
            </a:r>
          </a:p>
        </p:txBody>
      </p:sp>
      <p:pic>
        <p:nvPicPr>
          <p:cNvPr id="23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E293FF1B-2060-E771-5E69-2DBBB18922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360" y="4400268"/>
            <a:ext cx="3379017" cy="18535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F46AF5-026E-C8EE-3229-1B197341A3E5}"/>
              </a:ext>
            </a:extLst>
          </p:cNvPr>
          <p:cNvSpPr txBox="1"/>
          <p:nvPr/>
        </p:nvSpPr>
        <p:spPr>
          <a:xfrm>
            <a:off x="5554404" y="6277460"/>
            <a:ext cx="292671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bnn.network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/breaking-news/climate-environment/87-injured-7-hospitalized-as-massive-hailstorm-hits-red-rocks-during-louis-tomlinson-concert/</a:t>
            </a:r>
          </a:p>
        </p:txBody>
      </p:sp>
      <p:pic>
        <p:nvPicPr>
          <p:cNvPr id="26" name="Picture 25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7112A16E-9A33-6A8A-3987-D0714FC9C7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9070" y="4742725"/>
            <a:ext cx="2807852" cy="89196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0EDBF-8F01-009A-6539-0F3F78EE77C2}"/>
              </a:ext>
            </a:extLst>
          </p:cNvPr>
          <p:cNvCxnSpPr/>
          <p:nvPr/>
        </p:nvCxnSpPr>
        <p:spPr>
          <a:xfrm>
            <a:off x="5303131" y="1015508"/>
            <a:ext cx="0" cy="5577840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C2CC4D-6357-47C5-3D74-4551B0BBB856}"/>
              </a:ext>
            </a:extLst>
          </p:cNvPr>
          <p:cNvCxnSpPr>
            <a:cxnSpLocks/>
          </p:cNvCxnSpPr>
          <p:nvPr/>
        </p:nvCxnSpPr>
        <p:spPr>
          <a:xfrm flipH="1" flipV="1">
            <a:off x="5522139" y="3929435"/>
            <a:ext cx="6404669" cy="42225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83A849-C25F-D84A-E1E6-E7B4FE076BFE}"/>
              </a:ext>
            </a:extLst>
          </p:cNvPr>
          <p:cNvSpPr txBox="1"/>
          <p:nvPr/>
        </p:nvSpPr>
        <p:spPr>
          <a:xfrm>
            <a:off x="8937295" y="5561359"/>
            <a:ext cx="2807852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www.cbsnews.com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colorado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/news/</a:t>
            </a:r>
            <a:r>
              <a:rPr lang="en-US" sz="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colorado</a:t>
            </a:r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-hail-storms-damage-towns-kill-horses-cattle/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E494DC-7268-0666-3C44-464930DDF090}"/>
              </a:ext>
            </a:extLst>
          </p:cNvPr>
          <p:cNvSpPr txBox="1"/>
          <p:nvPr/>
        </p:nvSpPr>
        <p:spPr>
          <a:xfrm>
            <a:off x="1151545" y="1063013"/>
            <a:ext cx="3145962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2024 Hail Insurance Statistics</a:t>
            </a:r>
          </a:p>
        </p:txBody>
      </p:sp>
      <p:pic>
        <p:nvPicPr>
          <p:cNvPr id="37" name="Picture 36" descr="A picture containing text, outdoor, plant&#10;&#10;Description automatically generated">
            <a:extLst>
              <a:ext uri="{FF2B5EF4-FFF2-40B4-BE49-F238E27FC236}">
                <a16:creationId xmlns:a16="http://schemas.microsoft.com/office/drawing/2014/main" id="{D0A84B5A-3317-3847-85F4-A2B620C7CD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88862" y="2957323"/>
            <a:ext cx="4184504" cy="601094"/>
          </a:xfrm>
          <a:prstGeom prst="rect">
            <a:avLst/>
          </a:prstGeom>
        </p:spPr>
      </p:pic>
      <p:pic>
        <p:nvPicPr>
          <p:cNvPr id="39" name="Picture 3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1E5A89A6-7469-76E6-6F26-B374B78A2D7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920" y="1673262"/>
            <a:ext cx="3561850" cy="9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649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24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6DA7-80DF-ED28-5ED7-34CB2999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Validation: GPM Satellite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CF2E3-2901-510E-B6F0-DCABAEEC9D1D}"/>
              </a:ext>
            </a:extLst>
          </p:cNvPr>
          <p:cNvSpPr txBox="1"/>
          <p:nvPr/>
        </p:nvSpPr>
        <p:spPr>
          <a:xfrm>
            <a:off x="457200" y="1208314"/>
            <a:ext cx="11734800" cy="295465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NASA’s Ground Validation System Validation Network - Multiplatform Precipitation Feature (VN-MPF) Database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Bang et al. 2023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Identifies storms that were simultaneously detected by the GPM satellite and a NEXRAD radar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Contains over 2,000 storms from 2014 – 2023 across the United States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dual-frequency radar on GPM: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Includes a “hail flag”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Reflectivity from the -20°C level can be used to estimate in-cloud hail size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Heymsfield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et al. 2023)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E296B6-0A57-4A20-385F-A14478477141}"/>
              </a:ext>
            </a:extLst>
          </p:cNvPr>
          <p:cNvGrpSpPr/>
          <p:nvPr/>
        </p:nvGrpSpPr>
        <p:grpSpPr>
          <a:xfrm>
            <a:off x="457200" y="3533019"/>
            <a:ext cx="4597400" cy="2806664"/>
            <a:chOff x="457200" y="3533019"/>
            <a:chExt cx="4597400" cy="2806664"/>
          </a:xfrm>
        </p:grpSpPr>
        <p:pic>
          <p:nvPicPr>
            <p:cNvPr id="8" name="Picture 7" descr="Chart&#10;&#10;AI-generated content may be incorrect.">
              <a:extLst>
                <a:ext uri="{FF2B5EF4-FFF2-40B4-BE49-F238E27FC236}">
                  <a16:creationId xmlns:a16="http://schemas.microsoft.com/office/drawing/2014/main" id="{4132608A-C1EB-D6F4-77A3-1912E895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970" y="3592286"/>
              <a:ext cx="4355630" cy="274739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6C37F9-71C6-4207-CF0A-B7A5ACD9A779}"/>
                </a:ext>
              </a:extLst>
            </p:cNvPr>
            <p:cNvSpPr txBox="1"/>
            <p:nvPr/>
          </p:nvSpPr>
          <p:spPr>
            <a:xfrm>
              <a:off x="457200" y="3533019"/>
              <a:ext cx="4597399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Location of VN-MPF Storms (2014 – 2023)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54928C-361F-CB66-3363-F2DA3A31B96F}"/>
              </a:ext>
            </a:extLst>
          </p:cNvPr>
          <p:cNvGrpSpPr/>
          <p:nvPr/>
        </p:nvGrpSpPr>
        <p:grpSpPr>
          <a:xfrm>
            <a:off x="5431930" y="3748463"/>
            <a:ext cx="6382737" cy="2475453"/>
            <a:chOff x="5431930" y="3748463"/>
            <a:chExt cx="6382737" cy="2475453"/>
          </a:xfrm>
        </p:grpSpPr>
        <p:pic>
          <p:nvPicPr>
            <p:cNvPr id="20" name="Picture 1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C638ECE-61D4-C6E6-C250-26FF22F3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1930" y="3771444"/>
              <a:ext cx="6131181" cy="245247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3B2FD7-49B3-91BE-5CD7-89B338C1CDBE}"/>
                </a:ext>
              </a:extLst>
            </p:cNvPr>
            <p:cNvSpPr txBox="1"/>
            <p:nvPr/>
          </p:nvSpPr>
          <p:spPr>
            <a:xfrm>
              <a:off x="5792045" y="3748463"/>
              <a:ext cx="6022622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Distribution of Initial Hail Size Based on GPM Ku-band reflectivity at -20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 °C </a:t>
              </a:r>
              <a:endPara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51827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2387-8A00-5200-158F-5C1EE7A1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HAILMELT Simulations of the Full VN-MPF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8CC6B-01E5-7880-9785-66E0B183561C}"/>
              </a:ext>
            </a:extLst>
          </p:cNvPr>
          <p:cNvSpPr txBox="1"/>
          <p:nvPr/>
        </p:nvSpPr>
        <p:spPr>
          <a:xfrm>
            <a:off x="457199" y="889859"/>
            <a:ext cx="11310257" cy="25853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Repeated HAILMELT simulations for each VN-MPF case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Environmental conditions based on RAP analysis profile near the location of each storm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Assumed no vertical velocity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Hail size is initialized based on an empirical relationship with the DPR reflectivity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Large sample size of VN-MPF allows for statistical analyses and identification of systematic differences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BF33-4809-74C6-28C3-F2EF83AC1C82}"/>
              </a:ext>
            </a:extLst>
          </p:cNvPr>
          <p:cNvSpPr txBox="1"/>
          <p:nvPr/>
        </p:nvSpPr>
        <p:spPr>
          <a:xfrm>
            <a:off x="7853501" y="3346559"/>
            <a:ext cx="4000982" cy="2215991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Investigated how much melting occurred based on the initial hail size and the environmental melting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ZL1994 melting parameterization behaves distinctly different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48D06-EA86-B73E-B094-4F16AF5EC94D}"/>
              </a:ext>
            </a:extLst>
          </p:cNvPr>
          <p:cNvGrpSpPr/>
          <p:nvPr/>
        </p:nvGrpSpPr>
        <p:grpSpPr>
          <a:xfrm>
            <a:off x="486557" y="2760137"/>
            <a:ext cx="7530292" cy="3822660"/>
            <a:chOff x="486557" y="2760137"/>
            <a:chExt cx="7530292" cy="3822660"/>
          </a:xfrm>
        </p:grpSpPr>
        <p:pic>
          <p:nvPicPr>
            <p:cNvPr id="4" name="Picture 3" descr="Chart, diagram&#10;&#10;AI-generated content may be incorrect.">
              <a:extLst>
                <a:ext uri="{FF2B5EF4-FFF2-40B4-BE49-F238E27FC236}">
                  <a16:creationId xmlns:a16="http://schemas.microsoft.com/office/drawing/2014/main" id="{56D4C4D1-F39C-690D-1C03-8B4FB8F2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16429" y="2844208"/>
              <a:ext cx="6841190" cy="35231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E09DA-51AE-AFD5-4B04-0110C94F522F}"/>
                </a:ext>
              </a:extLst>
            </p:cNvPr>
            <p:cNvSpPr txBox="1"/>
            <p:nvPr/>
          </p:nvSpPr>
          <p:spPr>
            <a:xfrm>
              <a:off x="1366776" y="2878075"/>
              <a:ext cx="1159000" cy="3334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 anchor="b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mRH1987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B64717-4085-B2C1-3F4E-91878613D5B8}"/>
                </a:ext>
              </a:extLst>
            </p:cNvPr>
            <p:cNvSpPr txBox="1"/>
            <p:nvPr/>
          </p:nvSpPr>
          <p:spPr>
            <a:xfrm>
              <a:off x="5906148" y="2871488"/>
              <a:ext cx="1289263" cy="3334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 anchor="b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mZL1994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54B3CB-D088-E1A3-E5BA-9ADABB998A76}"/>
                </a:ext>
              </a:extLst>
            </p:cNvPr>
            <p:cNvSpPr txBox="1"/>
            <p:nvPr/>
          </p:nvSpPr>
          <p:spPr>
            <a:xfrm>
              <a:off x="3604185" y="2878075"/>
              <a:ext cx="1159000" cy="3334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 anchor="b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mWC2020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E52BCE-57BE-87AF-F7B8-CBB99239A5A2}"/>
                </a:ext>
              </a:extLst>
            </p:cNvPr>
            <p:cNvSpPr txBox="1"/>
            <p:nvPr/>
          </p:nvSpPr>
          <p:spPr>
            <a:xfrm rot="16200000">
              <a:off x="402423" y="5320889"/>
              <a:ext cx="987443" cy="3334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 anchor="b"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tRH1987_xre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B3714-4B67-C60B-9F65-238AA944E48F}"/>
                </a:ext>
              </a:extLst>
            </p:cNvPr>
            <p:cNvSpPr txBox="1"/>
            <p:nvPr/>
          </p:nvSpPr>
          <p:spPr>
            <a:xfrm rot="16200000">
              <a:off x="488208" y="3675969"/>
              <a:ext cx="815875" cy="3334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 anchor="b"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tH2018_vd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F8A3D-212E-E3E4-4D47-417D6A20632A}"/>
                </a:ext>
              </a:extLst>
            </p:cNvPr>
            <p:cNvSpPr txBox="1"/>
            <p:nvPr/>
          </p:nvSpPr>
          <p:spPr>
            <a:xfrm>
              <a:off x="1453864" y="2760137"/>
              <a:ext cx="6562985" cy="2528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noAutofit/>
            </a:bodyPr>
            <a:lstStyle/>
            <a:p>
              <a:pPr algn="l"/>
              <a:r>
                <a:rPr lang="en-US" sz="1400" b="1" i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Mass of Ice Melted based on Initial Size and Melting Level Height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980585-199B-8CBD-A59C-BD82613B594D}"/>
                </a:ext>
              </a:extLst>
            </p:cNvPr>
            <p:cNvSpPr txBox="1"/>
            <p:nvPr/>
          </p:nvSpPr>
          <p:spPr>
            <a:xfrm rot="16200000">
              <a:off x="-766032" y="4558439"/>
              <a:ext cx="2720622" cy="215444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Melting Level Height [km]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F608DD-6754-AF67-86ED-8C18975D2BD5}"/>
                </a:ext>
              </a:extLst>
            </p:cNvPr>
            <p:cNvSpPr txBox="1"/>
            <p:nvPr/>
          </p:nvSpPr>
          <p:spPr>
            <a:xfrm>
              <a:off x="2876713" y="6367353"/>
              <a:ext cx="2720622" cy="215444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Initial Size [mm]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C64B36A-7262-CC9A-4516-B1655E8CD6B9}"/>
              </a:ext>
            </a:extLst>
          </p:cNvPr>
          <p:cNvSpPr/>
          <p:nvPr/>
        </p:nvSpPr>
        <p:spPr>
          <a:xfrm>
            <a:off x="6137123" y="3352800"/>
            <a:ext cx="413657" cy="2578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F7F32-342A-DEE3-F195-A738B5AA621E}"/>
              </a:ext>
            </a:extLst>
          </p:cNvPr>
          <p:cNvSpPr/>
          <p:nvPr/>
        </p:nvSpPr>
        <p:spPr>
          <a:xfrm>
            <a:off x="1613629" y="3346559"/>
            <a:ext cx="413657" cy="2578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199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964E-5F63-A11D-C747-2E104F3C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HAILMELT Simulations of the Full VN-MPF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B7BBD-F25E-0074-6760-F14651856D1D}"/>
                  </a:ext>
                </a:extLst>
              </p:cNvPr>
              <p:cNvSpPr txBox="1"/>
              <p:nvPr/>
            </p:nvSpPr>
            <p:spPr>
              <a:xfrm>
                <a:off x="457200" y="1025327"/>
                <a:ext cx="11277600" cy="5078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HAILMELT timestep analysis of ZL1994 and RH1987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All melting parameterizations are based on an equation: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ZL1994 is the only parameterization with diameter listed in “B”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Causes melting to increase as the hail shrinks, becomes unstable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B7BBD-F25E-0074-6760-F14651856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25327"/>
                <a:ext cx="11277600" cy="5078313"/>
              </a:xfrm>
              <a:prstGeom prst="rect">
                <a:avLst/>
              </a:prstGeom>
              <a:blipFill>
                <a:blip r:embed="rId2"/>
                <a:stretch>
                  <a:fillRect l="-337" t="-499" b="-7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AI-generated content may be incorrect.">
            <a:extLst>
              <a:ext uri="{FF2B5EF4-FFF2-40B4-BE49-F238E27FC236}">
                <a16:creationId xmlns:a16="http://schemas.microsoft.com/office/drawing/2014/main" id="{F620B3E0-0269-BD59-CFFB-56F5586CEF34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824" y="2099734"/>
            <a:ext cx="5046132" cy="2336799"/>
          </a:xfrm>
          <a:prstGeom prst="rect">
            <a:avLst/>
          </a:prstGeom>
        </p:spPr>
      </p:pic>
      <p:pic>
        <p:nvPicPr>
          <p:cNvPr id="5" name="Picture 4" descr="Chart, diagram&#10;&#10;AI-generated content may be incorrect.">
            <a:extLst>
              <a:ext uri="{FF2B5EF4-FFF2-40B4-BE49-F238E27FC236}">
                <a16:creationId xmlns:a16="http://schemas.microsoft.com/office/drawing/2014/main" id="{8D3E3F9A-C5DF-E70D-6581-4DE085103A25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54045" y="2192482"/>
            <a:ext cx="5079605" cy="2289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254AB-F152-C8B1-D4C8-DE441A2E01A4}"/>
              </a:ext>
            </a:extLst>
          </p:cNvPr>
          <p:cNvSpPr txBox="1"/>
          <p:nvPr/>
        </p:nvSpPr>
        <p:spPr>
          <a:xfrm>
            <a:off x="4502986" y="1613138"/>
            <a:ext cx="4088980" cy="2154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4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Series of Diameter and Ice Melt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96F4-2523-B7D7-FE8F-316598A30F95}"/>
              </a:ext>
            </a:extLst>
          </p:cNvPr>
          <p:cNvSpPr txBox="1"/>
          <p:nvPr/>
        </p:nvSpPr>
        <p:spPr>
          <a:xfrm rot="16200000">
            <a:off x="-660637" y="3193353"/>
            <a:ext cx="2720622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Diameter [mm]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413DF-C065-8FAF-7873-4352F5AF7C0F}"/>
              </a:ext>
            </a:extLst>
          </p:cNvPr>
          <p:cNvSpPr txBox="1"/>
          <p:nvPr/>
        </p:nvSpPr>
        <p:spPr>
          <a:xfrm>
            <a:off x="4593861" y="4521371"/>
            <a:ext cx="2720622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Step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1E22E-AB15-C114-BC67-B3218B634D1C}"/>
              </a:ext>
            </a:extLst>
          </p:cNvPr>
          <p:cNvSpPr txBox="1"/>
          <p:nvPr/>
        </p:nvSpPr>
        <p:spPr>
          <a:xfrm>
            <a:off x="1918993" y="1896037"/>
            <a:ext cx="2720622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 &amp; tH2018vd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71C9A-CAC8-FF9C-CCF2-09AC769339A7}"/>
              </a:ext>
            </a:extLst>
          </p:cNvPr>
          <p:cNvSpPr txBox="1"/>
          <p:nvPr/>
        </p:nvSpPr>
        <p:spPr>
          <a:xfrm>
            <a:off x="7433536" y="1929582"/>
            <a:ext cx="2720622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 &amp; tH2018vd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E8D9C-F298-6F8C-F689-2CA7C1A30E0F}"/>
              </a:ext>
            </a:extLst>
          </p:cNvPr>
          <p:cNvSpPr txBox="1"/>
          <p:nvPr/>
        </p:nvSpPr>
        <p:spPr>
          <a:xfrm rot="16200000">
            <a:off x="9924996" y="3217286"/>
            <a:ext cx="2720622" cy="2154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Melt Mass [g]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18118-1F96-3384-464A-17C56D8A33C7}"/>
              </a:ext>
            </a:extLst>
          </p:cNvPr>
          <p:cNvSpPr txBox="1"/>
          <p:nvPr/>
        </p:nvSpPr>
        <p:spPr>
          <a:xfrm rot="16200000">
            <a:off x="4885543" y="3160410"/>
            <a:ext cx="2137259" cy="2154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Melt Mass [g]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E53ED-8296-CBD6-326F-511901CCF7C0}"/>
              </a:ext>
            </a:extLst>
          </p:cNvPr>
          <p:cNvSpPr txBox="1"/>
          <p:nvPr/>
        </p:nvSpPr>
        <p:spPr>
          <a:xfrm>
            <a:off x="1516797" y="6126941"/>
            <a:ext cx="888556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accent1"/>
                </a:solidFill>
              </a:rPr>
              <a:t>We no longer consider ZL1994 a viable melting parameterization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E3D550-08BA-5BFB-DA19-9D222A32DD02}"/>
              </a:ext>
            </a:extLst>
          </p:cNvPr>
          <p:cNvSpPr/>
          <p:nvPr/>
        </p:nvSpPr>
        <p:spPr>
          <a:xfrm>
            <a:off x="7687340" y="3838353"/>
            <a:ext cx="3063413" cy="683017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839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B91C9-0F8F-C781-CDBE-EE2D97C9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CEF0-A226-7BFD-D52B-1C4D9579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Evaluation: GPM Satellite and Citizen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7A18A-82BF-9BB9-CEE8-C96EA1D76DEF}"/>
              </a:ext>
            </a:extLst>
          </p:cNvPr>
          <p:cNvSpPr txBox="1"/>
          <p:nvPr/>
        </p:nvSpPr>
        <p:spPr>
          <a:xfrm>
            <a:off x="457200" y="1208314"/>
            <a:ext cx="11734800" cy="3046988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Community Collaborative Rain, Hail, &amp; Snow Network (CoCoRaHS)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National non-profit, community of volunteer citizens that record precipitation (including hail)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Using CoCoRaHS data to identify storms within the VN-MPF database that have confirmed hail on the ground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 that a storm be associated with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CoCoRAHs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report that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Includes an estimate of the smallest and largest hail sizes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Reported within 1 hour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Occurred within 100 km of the center of the storm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~ 60 storms are confirmed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975D9-20CD-C76A-8F35-25ADCA60BC8F}"/>
              </a:ext>
            </a:extLst>
          </p:cNvPr>
          <p:cNvGrpSpPr/>
          <p:nvPr/>
        </p:nvGrpSpPr>
        <p:grpSpPr>
          <a:xfrm>
            <a:off x="1055446" y="3897253"/>
            <a:ext cx="4508204" cy="2400723"/>
            <a:chOff x="1055446" y="3897253"/>
            <a:chExt cx="4508204" cy="2400723"/>
          </a:xfrm>
        </p:grpSpPr>
        <p:pic>
          <p:nvPicPr>
            <p:cNvPr id="6" name="Picture 5" descr="Chart&#10;&#10;AI-generated content may be incorrect.">
              <a:extLst>
                <a:ext uri="{FF2B5EF4-FFF2-40B4-BE49-F238E27FC236}">
                  <a16:creationId xmlns:a16="http://schemas.microsoft.com/office/drawing/2014/main" id="{4456ACD0-9BCD-1515-33F7-402D6E9B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50409" y="3897253"/>
              <a:ext cx="3918278" cy="240072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C75CD1-F439-6465-0646-D08990075B01}"/>
                </a:ext>
              </a:extLst>
            </p:cNvPr>
            <p:cNvSpPr txBox="1"/>
            <p:nvPr/>
          </p:nvSpPr>
          <p:spPr>
            <a:xfrm>
              <a:off x="1055446" y="3906492"/>
              <a:ext cx="4508204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Confirmed Hail VN – MPF Cases in Green (2014– 2023)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6306C0-ECC3-5D8C-244A-638791E76E98}"/>
                </a:ext>
              </a:extLst>
            </p:cNvPr>
            <p:cNvSpPr/>
            <p:nvPr/>
          </p:nvSpPr>
          <p:spPr>
            <a:xfrm>
              <a:off x="4965405" y="4121936"/>
              <a:ext cx="303282" cy="192799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F06B23-57D6-CC71-A11F-4E53A2F15F28}"/>
              </a:ext>
            </a:extLst>
          </p:cNvPr>
          <p:cNvGrpSpPr/>
          <p:nvPr/>
        </p:nvGrpSpPr>
        <p:grpSpPr>
          <a:xfrm>
            <a:off x="6161896" y="3597741"/>
            <a:ext cx="5029200" cy="2806230"/>
            <a:chOff x="6161896" y="3597741"/>
            <a:chExt cx="5029200" cy="2806230"/>
          </a:xfrm>
        </p:grpSpPr>
        <p:pic>
          <p:nvPicPr>
            <p:cNvPr id="3" name="Picture 2" descr="Chart, histogram&#10;&#10;AI-generated content may be incorrect.">
              <a:extLst>
                <a:ext uri="{FF2B5EF4-FFF2-40B4-BE49-F238E27FC236}">
                  <a16:creationId xmlns:a16="http://schemas.microsoft.com/office/drawing/2014/main" id="{C7BF841B-39E2-14D6-8FF2-69BAD534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161896" y="3716096"/>
              <a:ext cx="5029200" cy="2687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C4C3AA-EDC7-BA50-1315-0AE5788CC4E4}"/>
                </a:ext>
              </a:extLst>
            </p:cNvPr>
            <p:cNvSpPr txBox="1"/>
            <p:nvPr/>
          </p:nvSpPr>
          <p:spPr>
            <a:xfrm>
              <a:off x="6794205" y="3597741"/>
              <a:ext cx="3976576" cy="2154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CoCoRaHS Hail Size Distribution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BBAAF0-EF21-804C-88A7-DDF7F9C41286}"/>
                </a:ext>
              </a:extLst>
            </p:cNvPr>
            <p:cNvSpPr txBox="1"/>
            <p:nvPr/>
          </p:nvSpPr>
          <p:spPr>
            <a:xfrm>
              <a:off x="6879266" y="4188991"/>
              <a:ext cx="893135" cy="369332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Smallest Size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33A786-42FC-3765-7BDA-39A01A24B3AD}"/>
                </a:ext>
              </a:extLst>
            </p:cNvPr>
            <p:cNvSpPr txBox="1"/>
            <p:nvPr/>
          </p:nvSpPr>
          <p:spPr>
            <a:xfrm>
              <a:off x="8457874" y="4188991"/>
              <a:ext cx="893135" cy="369332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Average Size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8CA23D-F143-84B1-9FF1-1AB6FD9816DB}"/>
                </a:ext>
              </a:extLst>
            </p:cNvPr>
            <p:cNvSpPr txBox="1"/>
            <p:nvPr/>
          </p:nvSpPr>
          <p:spPr>
            <a:xfrm>
              <a:off x="10084003" y="4255302"/>
              <a:ext cx="893135" cy="184666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Largest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81996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CD0B-966A-383E-EF40-AA01A4D2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D00B-0C69-4D0F-E2A6-800444DA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HAILMELT Simulations of </a:t>
            </a:r>
            <a:r>
              <a:rPr lang="en-US" dirty="0" err="1"/>
              <a:t>CoCoRAHs</a:t>
            </a:r>
            <a:r>
              <a:rPr lang="en-US" dirty="0"/>
              <a:t>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3DB62-3337-2800-6955-6B2F187D054B}"/>
              </a:ext>
            </a:extLst>
          </p:cNvPr>
          <p:cNvSpPr txBox="1"/>
          <p:nvPr/>
        </p:nvSpPr>
        <p:spPr>
          <a:xfrm>
            <a:off x="279477" y="1076832"/>
            <a:ext cx="3541411" cy="5370701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accent3"/>
                </a:solidFill>
              </a:rPr>
              <a:t>HAILMELT Simulations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Environmental conditions based on ERA5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Ensemble of vertical velocities (-3 to 3 m/s)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Hail size is initialized based on DPR reflectivity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Additional melting and terminal velocity parameterizations included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simulation is validated if hail reaches the surface within the smallest to largest size range provided by </a:t>
            </a:r>
            <a:r>
              <a:rPr lang="en-US" dirty="0" err="1"/>
              <a:t>CoCoRAHS</a:t>
            </a:r>
            <a:endParaRPr lang="en-US" dirty="0"/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EF93B-F38C-F1FE-4D9D-3BE899A56FA3}"/>
              </a:ext>
            </a:extLst>
          </p:cNvPr>
          <p:cNvSpPr txBox="1"/>
          <p:nvPr/>
        </p:nvSpPr>
        <p:spPr>
          <a:xfrm>
            <a:off x="8371113" y="1076832"/>
            <a:ext cx="3712029" cy="83099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>
              <a:buClr>
                <a:schemeClr val="accent1"/>
              </a:buClr>
            </a:pPr>
            <a:endParaRPr lang="en-US" dirty="0"/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CD7ABD-9DC7-49BD-8D03-DFDDEEF3A095}"/>
              </a:ext>
            </a:extLst>
          </p:cNvPr>
          <p:cNvSpPr txBox="1">
            <a:spLocks/>
          </p:cNvSpPr>
          <p:nvPr/>
        </p:nvSpPr>
        <p:spPr>
          <a:xfrm>
            <a:off x="8253265" y="1076832"/>
            <a:ext cx="3840194" cy="5295794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23019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Results</a:t>
            </a:r>
          </a:p>
          <a:p>
            <a:pPr marL="515940" indent="-285750"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Melting</a:t>
            </a:r>
          </a:p>
          <a:p>
            <a:pPr marL="796927" lvl="1" indent="-285750">
              <a:spcBef>
                <a:spcPts val="0"/>
              </a:spcBef>
            </a:pPr>
            <a:r>
              <a:rPr lang="en-US" dirty="0"/>
              <a:t>WC2020 degraded performance</a:t>
            </a:r>
          </a:p>
          <a:p>
            <a:pPr marL="796927" lvl="1" indent="-285750">
              <a:spcBef>
                <a:spcPts val="0"/>
              </a:spcBef>
            </a:pPr>
            <a:r>
              <a:rPr lang="en-US" dirty="0"/>
              <a:t>RH1987 &amp; G1969 similar</a:t>
            </a:r>
          </a:p>
          <a:p>
            <a:pPr marL="515940" indent="-285750">
              <a:spcBef>
                <a:spcPts val="0"/>
              </a:spcBef>
            </a:pPr>
            <a:endParaRPr lang="en-US" dirty="0"/>
          </a:p>
          <a:p>
            <a:pPr marL="515940" indent="-285750"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Terminal velocity</a:t>
            </a:r>
          </a:p>
          <a:p>
            <a:pPr marL="796927" lvl="1" indent="-285750">
              <a:spcBef>
                <a:spcPts val="0"/>
              </a:spcBef>
            </a:pPr>
            <a:r>
              <a:rPr lang="en-US" dirty="0"/>
              <a:t>H2018vd stands out above</a:t>
            </a:r>
          </a:p>
          <a:p>
            <a:pPr marL="1200152" lvl="2" indent="-285750">
              <a:spcBef>
                <a:spcPts val="0"/>
              </a:spcBef>
            </a:pPr>
            <a:r>
              <a:rPr lang="en-US" dirty="0"/>
              <a:t>Only parameterization based on an empirically derived maximum diameter – terminal velocity parameterization</a:t>
            </a:r>
          </a:p>
          <a:p>
            <a:pPr marL="796927" lvl="1" indent="-285750">
              <a:spcBef>
                <a:spcPts val="0"/>
              </a:spcBef>
            </a:pPr>
            <a:r>
              <a:rPr lang="en-US" dirty="0"/>
              <a:t>All other parameterizations perform similarly </a:t>
            </a:r>
          </a:p>
          <a:p>
            <a:pPr marL="1200152" lvl="2" indent="-285750">
              <a:spcBef>
                <a:spcPts val="0"/>
              </a:spcBef>
            </a:pPr>
            <a:r>
              <a:rPr lang="en-US" dirty="0"/>
              <a:t>All based on Reynolds’ and Best Number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A4AC9-0564-0497-0C38-325B27DBA0CA}"/>
              </a:ext>
            </a:extLst>
          </p:cNvPr>
          <p:cNvSpPr txBox="1"/>
          <p:nvPr/>
        </p:nvSpPr>
        <p:spPr>
          <a:xfrm>
            <a:off x="1864495" y="5868813"/>
            <a:ext cx="6901542" cy="553998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project is ongoing. </a:t>
            </a:r>
            <a:r>
              <a:rPr lang="en-US" b="1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CoCoRAHs</a:t>
            </a:r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working to increase citizen participation, especially in the southeast United States.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FC67A5-BFEA-C29C-9B88-98398884ECCC}"/>
              </a:ext>
            </a:extLst>
          </p:cNvPr>
          <p:cNvGrpSpPr/>
          <p:nvPr/>
        </p:nvGrpSpPr>
        <p:grpSpPr>
          <a:xfrm>
            <a:off x="3937453" y="1128878"/>
            <a:ext cx="4397862" cy="4384133"/>
            <a:chOff x="3938736" y="1064981"/>
            <a:chExt cx="4397862" cy="438413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C56D7-72EC-F8B4-E0A8-71A187279D78}"/>
                </a:ext>
              </a:extLst>
            </p:cNvPr>
            <p:cNvGrpSpPr/>
            <p:nvPr/>
          </p:nvGrpSpPr>
          <p:grpSpPr>
            <a:xfrm>
              <a:off x="3938736" y="1064981"/>
              <a:ext cx="4397862" cy="3817377"/>
              <a:chOff x="4027303" y="1254378"/>
              <a:chExt cx="4397862" cy="381737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4609D-AB4C-4926-F3BB-F74DAAD2866A}"/>
                  </a:ext>
                </a:extLst>
              </p:cNvPr>
              <p:cNvSpPr txBox="1"/>
              <p:nvPr/>
            </p:nvSpPr>
            <p:spPr>
              <a:xfrm>
                <a:off x="4675792" y="1254378"/>
                <a:ext cx="3239226" cy="19608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45720" tIns="0" rIns="0" bIns="0" rtlCol="0">
                <a:noAutofit/>
              </a:bodyPr>
              <a:lstStyle/>
              <a:p>
                <a:pPr algn="l"/>
                <a:r>
                  <a:rPr lang="en-US" sz="1400" b="1" i="1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Percentage of Simulations that Verify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2CF20DD-62B2-94B8-8A1F-66D8856F1747}"/>
                  </a:ext>
                </a:extLst>
              </p:cNvPr>
              <p:cNvGrpSpPr/>
              <p:nvPr/>
            </p:nvGrpSpPr>
            <p:grpSpPr>
              <a:xfrm>
                <a:off x="4027303" y="1521868"/>
                <a:ext cx="4397862" cy="3549887"/>
                <a:chOff x="4027303" y="1521868"/>
                <a:chExt cx="4397862" cy="354988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BD5C0D-F4A7-CDC5-7213-9173531FA554}"/>
                    </a:ext>
                  </a:extLst>
                </p:cNvPr>
                <p:cNvSpPr txBox="1"/>
                <p:nvPr/>
              </p:nvSpPr>
              <p:spPr>
                <a:xfrm rot="19244241">
                  <a:off x="4997179" y="4718301"/>
                  <a:ext cx="815875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tH2018_vd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AB99372-E036-E6FD-176A-7907D1804D07}"/>
                    </a:ext>
                  </a:extLst>
                </p:cNvPr>
                <p:cNvSpPr txBox="1"/>
                <p:nvPr/>
              </p:nvSpPr>
              <p:spPr>
                <a:xfrm rot="19215485">
                  <a:off x="5648229" y="4732749"/>
                  <a:ext cx="882847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tH2018_xre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80703D-796B-7CA2-70B6-EAF19AFD9BE0}"/>
                    </a:ext>
                  </a:extLst>
                </p:cNvPr>
                <p:cNvSpPr txBox="1"/>
                <p:nvPr/>
              </p:nvSpPr>
              <p:spPr>
                <a:xfrm rot="19260655">
                  <a:off x="6130487" y="4731698"/>
                  <a:ext cx="1096596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tHW2014_xre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3809B3-B8D7-5600-581C-74BD80A1DA93}"/>
                    </a:ext>
                  </a:extLst>
                </p:cNvPr>
                <p:cNvSpPr txBox="1"/>
                <p:nvPr/>
              </p:nvSpPr>
              <p:spPr>
                <a:xfrm rot="19274729">
                  <a:off x="6887187" y="4738268"/>
                  <a:ext cx="961904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tRH1987_xre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C736E6-614C-1D90-B571-E02A0CA33F09}"/>
                    </a:ext>
                  </a:extLst>
                </p:cNvPr>
                <p:cNvSpPr txBox="1"/>
                <p:nvPr/>
              </p:nvSpPr>
              <p:spPr>
                <a:xfrm rot="19299505">
                  <a:off x="4318882" y="4714871"/>
                  <a:ext cx="815875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tB1989_xre</a:t>
                  </a:r>
                </a:p>
              </p:txBody>
            </p:sp>
            <p:pic>
              <p:nvPicPr>
                <p:cNvPr id="11" name="Picture 10" descr="A screenshot of a phone&#10;&#10;AI-generated content may be incorrect.">
                  <a:extLst>
                    <a:ext uri="{FF2B5EF4-FFF2-40B4-BE49-F238E27FC236}">
                      <a16:creationId xmlns:a16="http://schemas.microsoft.com/office/drawing/2014/main" id="{4625057C-D104-17EF-1A99-2C13B3915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32969" y="1701412"/>
                  <a:ext cx="592196" cy="2887785"/>
                </a:xfrm>
                <a:prstGeom prst="rect">
                  <a:avLst/>
                </a:prstGeom>
              </p:spPr>
            </p:pic>
            <p:pic>
              <p:nvPicPr>
                <p:cNvPr id="14" name="Picture 13" descr="Chart&#10;&#10;AI-generated content may be incorrect.">
                  <a:extLst>
                    <a:ext uri="{FF2B5EF4-FFF2-40B4-BE49-F238E27FC236}">
                      <a16:creationId xmlns:a16="http://schemas.microsoft.com/office/drawing/2014/main" id="{D61307AC-E8F7-F8F9-4471-1F0374AEF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386"/>
                <a:stretch>
                  <a:fillRect/>
                </a:stretch>
              </p:blipFill>
              <p:spPr>
                <a:xfrm>
                  <a:off x="4551652" y="1521868"/>
                  <a:ext cx="3332406" cy="3167698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699958-BC45-7A27-1125-522C79110214}"/>
                    </a:ext>
                  </a:extLst>
                </p:cNvPr>
                <p:cNvSpPr txBox="1"/>
                <p:nvPr/>
              </p:nvSpPr>
              <p:spPr>
                <a:xfrm rot="16200000">
                  <a:off x="3888598" y="1887636"/>
                  <a:ext cx="815875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mRH1987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D7A8C6-DC18-DDB3-4548-9D1AEA11BA8E}"/>
                    </a:ext>
                  </a:extLst>
                </p:cNvPr>
                <p:cNvSpPr txBox="1"/>
                <p:nvPr/>
              </p:nvSpPr>
              <p:spPr>
                <a:xfrm rot="16200000">
                  <a:off x="3894236" y="2953203"/>
                  <a:ext cx="815875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mWC2020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317AAC8-9B62-E520-DC97-E9ED4CE959CA}"/>
                    </a:ext>
                  </a:extLst>
                </p:cNvPr>
                <p:cNvSpPr txBox="1"/>
                <p:nvPr/>
              </p:nvSpPr>
              <p:spPr>
                <a:xfrm rot="16200000">
                  <a:off x="3893831" y="3945359"/>
                  <a:ext cx="815875" cy="333487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45720" tIns="0" rIns="0" bIns="0" rtlCol="0" anchor="b">
                  <a:noAutofit/>
                </a:bodyPr>
                <a:lstStyle/>
                <a:p>
                  <a:pPr algn="l"/>
                  <a:r>
                    <a:rPr lang="en-US" sz="12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mG1969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D70C30-B8A8-A488-82AF-DEE36FBEF919}"/>
                    </a:ext>
                  </a:extLst>
                </p:cNvPr>
                <p:cNvSpPr txBox="1"/>
                <p:nvPr/>
              </p:nvSpPr>
              <p:spPr>
                <a:xfrm rot="16200000">
                  <a:off x="2774714" y="3060758"/>
                  <a:ext cx="2720622" cy="21544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wrap="square" lIns="45720" tIns="0" rIns="0" bIns="0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2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Melting Parameterizations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A56C3D-4ACF-A36B-EDA0-AA0255D2E700}"/>
                </a:ext>
              </a:extLst>
            </p:cNvPr>
            <p:cNvSpPr txBox="1"/>
            <p:nvPr/>
          </p:nvSpPr>
          <p:spPr>
            <a:xfrm>
              <a:off x="4247701" y="5233670"/>
              <a:ext cx="3578750" cy="215444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Terminal Velocity Parameterizations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538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CCC4-1263-67CF-1E25-6A1791D2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Evaluation: ICECHIP Field Campaign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6DEFF-21E2-750D-13F3-5D63F876FF12}"/>
              </a:ext>
            </a:extLst>
          </p:cNvPr>
          <p:cNvSpPr txBox="1">
            <a:spLocks/>
          </p:cNvSpPr>
          <p:nvPr/>
        </p:nvSpPr>
        <p:spPr>
          <a:xfrm>
            <a:off x="2757714" y="811623"/>
            <a:ext cx="9071667" cy="159393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0" i="0" kern="1200">
                <a:solidFill>
                  <a:schemeClr val="accent3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tx1"/>
                </a:solidFill>
              </a:rPr>
              <a:t>In-situ Collaborative Experiment For The Collection Of Hail In The Plains</a:t>
            </a:r>
          </a:p>
        </p:txBody>
      </p:sp>
      <p:pic>
        <p:nvPicPr>
          <p:cNvPr id="4" name="Picture 3" descr="A picture containing logo&#10;&#10;AI-generated content may be incorrect.">
            <a:extLst>
              <a:ext uri="{FF2B5EF4-FFF2-40B4-BE49-F238E27FC236}">
                <a16:creationId xmlns:a16="http://schemas.microsoft.com/office/drawing/2014/main" id="{4B5FAD00-14E8-4773-1C15-2A757DEBFD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2619" y="1131158"/>
            <a:ext cx="2426010" cy="2558905"/>
          </a:xfrm>
          <a:prstGeom prst="rect">
            <a:avLst/>
          </a:prstGeom>
        </p:spPr>
      </p:pic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4FADBEC4-1146-CE96-F95C-548021C10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87" y="3943298"/>
            <a:ext cx="4586822" cy="23513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135E0FA-5F54-C56F-7493-CC786CB3A987}"/>
              </a:ext>
            </a:extLst>
          </p:cNvPr>
          <p:cNvGrpSpPr/>
          <p:nvPr/>
        </p:nvGrpSpPr>
        <p:grpSpPr>
          <a:xfrm>
            <a:off x="5166451" y="2601304"/>
            <a:ext cx="6572731" cy="3693319"/>
            <a:chOff x="6949301" y="2685826"/>
            <a:chExt cx="6572731" cy="3693319"/>
          </a:xfrm>
        </p:grpSpPr>
        <p:pic>
          <p:nvPicPr>
            <p:cNvPr id="6" name="Picture 5" descr="Map&#10;&#10;AI-generated content may be incorrect.">
              <a:extLst>
                <a:ext uri="{FF2B5EF4-FFF2-40B4-BE49-F238E27FC236}">
                  <a16:creationId xmlns:a16="http://schemas.microsoft.com/office/drawing/2014/main" id="{2C987FE2-9D61-5136-C0FA-9FB4BFDE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49301" y="2743316"/>
              <a:ext cx="3244201" cy="363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BA787-9B14-ECF1-5752-99D6392D3B02}"/>
                </a:ext>
              </a:extLst>
            </p:cNvPr>
            <p:cNvSpPr txBox="1"/>
            <p:nvPr/>
          </p:nvSpPr>
          <p:spPr>
            <a:xfrm>
              <a:off x="10277831" y="2685826"/>
              <a:ext cx="3244201" cy="36933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May – June 2025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46 days gone (5 rest days)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24 IOPs (18 with hail!)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15,000 miles of driving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7,000 hailstones measured or crushed in field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18 boxes of hail preserved in NCAR cold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31619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0403-CCF4-21FE-6249-F0ADD44F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ICECHIP Field Campaign: Science 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8ACB4-D8F9-86E4-658D-7D4ED7DA91C3}"/>
              </a:ext>
            </a:extLst>
          </p:cNvPr>
          <p:cNvSpPr txBox="1"/>
          <p:nvPr/>
        </p:nvSpPr>
        <p:spPr>
          <a:xfrm>
            <a:off x="187545" y="1295814"/>
            <a:ext cx="6564129" cy="47089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Gain better understanding of hailstone development, in storm characteristics, and fall behavior.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Examine in-storm hail trajectory and convective updraft relationships.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Assess the impact of differing environmental thermodynamic and kinetic regimes and geographic location on hail processes and predictability.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Summarize surface properties of hailstones and associated impacts.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Characterize hailstone physical properties at the surface and their relationship to radar observations</a:t>
            </a:r>
          </a:p>
        </p:txBody>
      </p:sp>
      <p:pic>
        <p:nvPicPr>
          <p:cNvPr id="7" name="Picture 6" descr="A picture containing grass, sky, outdoor, field&#10;&#10;AI-generated content may be incorrect.">
            <a:extLst>
              <a:ext uri="{FF2B5EF4-FFF2-40B4-BE49-F238E27FC236}">
                <a16:creationId xmlns:a16="http://schemas.microsoft.com/office/drawing/2014/main" id="{969E40C7-AF83-2F18-FE4E-285A97E6D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82711" y="4069974"/>
            <a:ext cx="3957167" cy="2577614"/>
          </a:xfrm>
          <a:prstGeom prst="rect">
            <a:avLst/>
          </a:prstGeom>
        </p:spPr>
      </p:pic>
      <p:pic>
        <p:nvPicPr>
          <p:cNvPr id="9" name="Picture 8" descr="A picture containing grass, sky, outdoor, nature&#10;&#10;AI-generated content may be incorrect.">
            <a:extLst>
              <a:ext uri="{FF2B5EF4-FFF2-40B4-BE49-F238E27FC236}">
                <a16:creationId xmlns:a16="http://schemas.microsoft.com/office/drawing/2014/main" id="{E9D10BC7-055A-01DE-E0F5-4539259049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46" y="1295814"/>
            <a:ext cx="5162309" cy="22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876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E354-9F79-2DF4-8B97-DCC68494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ICECHIP Field Campaign: Field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13C61-9CA8-0157-61A5-521162D9B2BF}"/>
              </a:ext>
            </a:extLst>
          </p:cNvPr>
          <p:cNvSpPr txBox="1"/>
          <p:nvPr/>
        </p:nvSpPr>
        <p:spPr>
          <a:xfrm>
            <a:off x="13128069" y="-1074234"/>
            <a:ext cx="5246914" cy="4431983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Pre-, near-, and post-storm environmental observations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mobile radars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Isotopic characterization of inflow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Hailstone embryo released into inflow to directly characterize evolution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SuMHO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swath measurements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pads, disdrometers, impact disdrometers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collection – measured, 3-D scanned, crushed, preserved in cold lab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 – event UAS hail swath scanning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 descr="A picture containing indoor, working, equipment, miller&#10;&#10;AI-generated content may be incorrect.">
            <a:extLst>
              <a:ext uri="{FF2B5EF4-FFF2-40B4-BE49-F238E27FC236}">
                <a16:creationId xmlns:a16="http://schemas.microsoft.com/office/drawing/2014/main" id="{C95766C5-B56C-4959-6F77-FED3C7881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51" y="1052308"/>
            <a:ext cx="1477773" cy="1970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0D2EA-13E0-7E34-2682-8A39AF6149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88122" y="1401816"/>
            <a:ext cx="1386869" cy="1655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BB065-C805-1BEA-BA78-372720C50181}"/>
              </a:ext>
            </a:extLst>
          </p:cNvPr>
          <p:cNvSpPr txBox="1"/>
          <p:nvPr/>
        </p:nvSpPr>
        <p:spPr>
          <a:xfrm>
            <a:off x="517441" y="912599"/>
            <a:ext cx="3402052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Pre-, near-, and post-storm environmental observations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F24B048-4108-A484-45B3-63FE598181A1}"/>
              </a:ext>
            </a:extLst>
          </p:cNvPr>
          <p:cNvGrpSpPr/>
          <p:nvPr/>
        </p:nvGrpSpPr>
        <p:grpSpPr>
          <a:xfrm>
            <a:off x="14157" y="3130149"/>
            <a:ext cx="3060834" cy="1655531"/>
            <a:chOff x="14157" y="3130149"/>
            <a:chExt cx="3060834" cy="1655531"/>
          </a:xfrm>
        </p:grpSpPr>
        <p:pic>
          <p:nvPicPr>
            <p:cNvPr id="13" name="Picture 12" descr="A blue truck with a satellite dish on top of it&#10;&#10;AI-generated content may be incorrect.">
              <a:extLst>
                <a:ext uri="{FF2B5EF4-FFF2-40B4-BE49-F238E27FC236}">
                  <a16:creationId xmlns:a16="http://schemas.microsoft.com/office/drawing/2014/main" id="{87EED9FD-4A73-BC83-6BBC-601F47D1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39" y="3130149"/>
              <a:ext cx="2940552" cy="1655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8382A-D036-F2A0-ABB1-44C572EAB7F2}"/>
                </a:ext>
              </a:extLst>
            </p:cNvPr>
            <p:cNvSpPr txBox="1"/>
            <p:nvPr/>
          </p:nvSpPr>
          <p:spPr>
            <a:xfrm>
              <a:off x="14157" y="3383023"/>
              <a:ext cx="988454" cy="12003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C- &amp; X- band mobile radars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B01298-7845-5D8E-F6D1-DC0926E89900}"/>
              </a:ext>
            </a:extLst>
          </p:cNvPr>
          <p:cNvGrpSpPr/>
          <p:nvPr/>
        </p:nvGrpSpPr>
        <p:grpSpPr>
          <a:xfrm>
            <a:off x="156974" y="4854770"/>
            <a:ext cx="3342402" cy="2003230"/>
            <a:chOff x="156974" y="4854770"/>
            <a:chExt cx="3342402" cy="20032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E18D1F-39FA-8312-2E10-01B3C1F7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16505" y="5061711"/>
              <a:ext cx="1655530" cy="1241647"/>
            </a:xfrm>
            <a:prstGeom prst="rect">
              <a:avLst/>
            </a:prstGeom>
          </p:spPr>
        </p:pic>
        <p:pic>
          <p:nvPicPr>
            <p:cNvPr id="16" name="Content Placeholder 4" descr="A picture containing text, indoor&#10;&#10;AI-generated content may be incorrect.">
              <a:extLst>
                <a:ext uri="{FF2B5EF4-FFF2-40B4-BE49-F238E27FC236}">
                  <a16:creationId xmlns:a16="http://schemas.microsoft.com/office/drawing/2014/main" id="{D5686278-B627-D4C9-950F-13380007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974" y="4874344"/>
              <a:ext cx="1872402" cy="14043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995AC1-3C84-4BFA-7CE6-C4CF4FE134B9}"/>
                </a:ext>
              </a:extLst>
            </p:cNvPr>
            <p:cNvSpPr txBox="1"/>
            <p:nvPr/>
          </p:nvSpPr>
          <p:spPr>
            <a:xfrm>
              <a:off x="211005" y="6211669"/>
              <a:ext cx="3288371" cy="6463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Isotopic characterization of inflow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22D848-8478-A97B-7890-CE2B054E291D}"/>
              </a:ext>
            </a:extLst>
          </p:cNvPr>
          <p:cNvGrpSpPr/>
          <p:nvPr/>
        </p:nvGrpSpPr>
        <p:grpSpPr>
          <a:xfrm>
            <a:off x="3633023" y="928242"/>
            <a:ext cx="1979500" cy="1902400"/>
            <a:chOff x="3633023" y="928242"/>
            <a:chExt cx="1979500" cy="1902400"/>
          </a:xfrm>
        </p:grpSpPr>
        <p:pic>
          <p:nvPicPr>
            <p:cNvPr id="19" name="Picture 2" descr="photo of a plastic handheld sphere attached to wire and some electronics with an illustration of the components inside the sphere">
              <a:extLst>
                <a:ext uri="{FF2B5EF4-FFF2-40B4-BE49-F238E27FC236}">
                  <a16:creationId xmlns:a16="http://schemas.microsoft.com/office/drawing/2014/main" id="{58BBF515-C24D-1AC8-788A-948D8D711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023" y="968941"/>
              <a:ext cx="1369695" cy="186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68462E-09FC-E277-EEBD-20FF2F9D3A43}"/>
                </a:ext>
              </a:extLst>
            </p:cNvPr>
            <p:cNvSpPr txBox="1"/>
            <p:nvPr/>
          </p:nvSpPr>
          <p:spPr>
            <a:xfrm>
              <a:off x="4611518" y="928242"/>
              <a:ext cx="1001005" cy="9233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Hail embryo probe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5768CD-AF3F-A928-FFCE-E3B31963E072}"/>
              </a:ext>
            </a:extLst>
          </p:cNvPr>
          <p:cNvGrpSpPr/>
          <p:nvPr/>
        </p:nvGrpSpPr>
        <p:grpSpPr>
          <a:xfrm>
            <a:off x="5777353" y="929123"/>
            <a:ext cx="6079475" cy="1875716"/>
            <a:chOff x="5694743" y="919092"/>
            <a:chExt cx="6079475" cy="1875716"/>
          </a:xfrm>
        </p:grpSpPr>
        <p:pic>
          <p:nvPicPr>
            <p:cNvPr id="50" name="Picture 49" descr="A picture containing container, box, plastic, indoor&#10;&#10;AI-generated content may be incorrect.">
              <a:extLst>
                <a:ext uri="{FF2B5EF4-FFF2-40B4-BE49-F238E27FC236}">
                  <a16:creationId xmlns:a16="http://schemas.microsoft.com/office/drawing/2014/main" id="{2DE53D07-6C5A-D51A-A2B2-9881144D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254441" y="929870"/>
              <a:ext cx="1598518" cy="2131357"/>
            </a:xfrm>
            <a:prstGeom prst="rect">
              <a:avLst/>
            </a:prstGeom>
          </p:spPr>
        </p:pic>
        <p:pic>
          <p:nvPicPr>
            <p:cNvPr id="46" name="Picture 45" descr="A picture containing car&#10;&#10;AI-generated content may be incorrect.">
              <a:extLst>
                <a:ext uri="{FF2B5EF4-FFF2-40B4-BE49-F238E27FC236}">
                  <a16:creationId xmlns:a16="http://schemas.microsoft.com/office/drawing/2014/main" id="{6A414F4B-8A20-ACD9-8498-C2773295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4743" y="1091526"/>
              <a:ext cx="2125881" cy="1594411"/>
            </a:xfrm>
            <a:prstGeom prst="rect">
              <a:avLst/>
            </a:prstGeom>
          </p:spPr>
        </p:pic>
        <p:pic>
          <p:nvPicPr>
            <p:cNvPr id="49" name="Picture 48" descr="A picture containing person, grass, outdoor, holding&#10;&#10;AI-generated content may be incorrect.">
              <a:extLst>
                <a:ext uri="{FF2B5EF4-FFF2-40B4-BE49-F238E27FC236}">
                  <a16:creationId xmlns:a16="http://schemas.microsoft.com/office/drawing/2014/main" id="{555A35B6-9C21-D773-E692-482C2F33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307273" y="1155459"/>
              <a:ext cx="1466945" cy="148002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97708A-FED7-A2AC-97E4-9660A715F4BB}"/>
                </a:ext>
              </a:extLst>
            </p:cNvPr>
            <p:cNvSpPr txBox="1"/>
            <p:nvPr/>
          </p:nvSpPr>
          <p:spPr>
            <a:xfrm>
              <a:off x="5784307" y="919092"/>
              <a:ext cx="5822515" cy="369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Hail collection, measurement, 3D scanning, &amp; crushing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616D8F-7C6A-5644-CE73-4E975D76489B}"/>
              </a:ext>
            </a:extLst>
          </p:cNvPr>
          <p:cNvGrpSpPr/>
          <p:nvPr/>
        </p:nvGrpSpPr>
        <p:grpSpPr>
          <a:xfrm>
            <a:off x="3330703" y="2911808"/>
            <a:ext cx="3115347" cy="1834616"/>
            <a:chOff x="3230285" y="2897890"/>
            <a:chExt cx="3115347" cy="1834616"/>
          </a:xfrm>
        </p:grpSpPr>
        <p:pic>
          <p:nvPicPr>
            <p:cNvPr id="54" name="Picture 53" descr="A picture containing outdoor, ground, road, person&#10;&#10;AI-generated content may be incorrect.">
              <a:extLst>
                <a:ext uri="{FF2B5EF4-FFF2-40B4-BE49-F238E27FC236}">
                  <a16:creationId xmlns:a16="http://schemas.microsoft.com/office/drawing/2014/main" id="{FE837520-467B-C26C-5895-FAA64E674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61162" y="3194203"/>
              <a:ext cx="1484470" cy="1527422"/>
            </a:xfrm>
            <a:prstGeom prst="rect">
              <a:avLst/>
            </a:prstGeom>
          </p:spPr>
        </p:pic>
        <p:pic>
          <p:nvPicPr>
            <p:cNvPr id="23" name="Picture 22" descr="A picture containing outdoor&#10;&#10;AI-generated content may be incorrect.">
              <a:extLst>
                <a:ext uri="{FF2B5EF4-FFF2-40B4-BE49-F238E27FC236}">
                  <a16:creationId xmlns:a16="http://schemas.microsoft.com/office/drawing/2014/main" id="{E7DF4CF4-9010-87D1-96BC-D8E76E25A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3127412" y="3045541"/>
              <a:ext cx="1789838" cy="158409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26A22D-566D-8639-2E49-55544BA42892}"/>
                </a:ext>
              </a:extLst>
            </p:cNvPr>
            <p:cNvSpPr txBox="1"/>
            <p:nvPr/>
          </p:nvSpPr>
          <p:spPr>
            <a:xfrm>
              <a:off x="4427806" y="2897890"/>
              <a:ext cx="1220700" cy="369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Hail pads</a:t>
              </a:r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B44DBF0-85D2-0D82-AFE2-74A8CB60FE95}"/>
              </a:ext>
            </a:extLst>
          </p:cNvPr>
          <p:cNvGrpSpPr/>
          <p:nvPr/>
        </p:nvGrpSpPr>
        <p:grpSpPr>
          <a:xfrm>
            <a:off x="3441912" y="4794029"/>
            <a:ext cx="2880312" cy="1923575"/>
            <a:chOff x="3441912" y="4898201"/>
            <a:chExt cx="2880312" cy="1923575"/>
          </a:xfrm>
        </p:grpSpPr>
        <p:pic>
          <p:nvPicPr>
            <p:cNvPr id="43" name="Picture 42" descr="A camera on a tripod in a field&#10;&#10;AI-generated content may be incorrect.">
              <a:extLst>
                <a:ext uri="{FF2B5EF4-FFF2-40B4-BE49-F238E27FC236}">
                  <a16:creationId xmlns:a16="http://schemas.microsoft.com/office/drawing/2014/main" id="{629E24C5-54CA-29B6-32FD-4EF05984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41912" y="5143173"/>
              <a:ext cx="1447651" cy="1678603"/>
            </a:xfrm>
            <a:prstGeom prst="rect">
              <a:avLst/>
            </a:prstGeom>
          </p:spPr>
        </p:pic>
        <p:pic>
          <p:nvPicPr>
            <p:cNvPr id="52" name="Picture 51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7D9D384A-B4C9-836B-EA1D-67C2C1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23282" y="5271167"/>
              <a:ext cx="1398942" cy="155060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58E9BF-2B30-238D-C72F-DFF0012D397C}"/>
                </a:ext>
              </a:extLst>
            </p:cNvPr>
            <p:cNvSpPr txBox="1"/>
            <p:nvPr/>
          </p:nvSpPr>
          <p:spPr>
            <a:xfrm>
              <a:off x="4142819" y="4898201"/>
              <a:ext cx="1647123" cy="369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Disdrometers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7403FB-2916-FD6F-AB46-372381853D67}"/>
              </a:ext>
            </a:extLst>
          </p:cNvPr>
          <p:cNvGrpSpPr/>
          <p:nvPr/>
        </p:nvGrpSpPr>
        <p:grpSpPr>
          <a:xfrm>
            <a:off x="6469036" y="5243532"/>
            <a:ext cx="1971259" cy="1582671"/>
            <a:chOff x="6469036" y="5243532"/>
            <a:chExt cx="1971259" cy="1582671"/>
          </a:xfrm>
        </p:grpSpPr>
        <p:pic>
          <p:nvPicPr>
            <p:cNvPr id="27" name="Picture 26" descr="A picture containing ground, outdoor, grass, aircraft&#10;&#10;AI-generated content may be incorrect.">
              <a:extLst>
                <a:ext uri="{FF2B5EF4-FFF2-40B4-BE49-F238E27FC236}">
                  <a16:creationId xmlns:a16="http://schemas.microsoft.com/office/drawing/2014/main" id="{A961A619-D340-98A5-B583-B8059C13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69036" y="5243532"/>
              <a:ext cx="1933205" cy="13094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44EF79-995C-9E12-5B09-5F3EE6DFD713}"/>
                </a:ext>
              </a:extLst>
            </p:cNvPr>
            <p:cNvSpPr txBox="1"/>
            <p:nvPr/>
          </p:nvSpPr>
          <p:spPr>
            <a:xfrm>
              <a:off x="6519428" y="6179872"/>
              <a:ext cx="1920867" cy="6463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UAS hail swath measurements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C081F3-6296-74FB-DDC2-9F7351454A17}"/>
              </a:ext>
            </a:extLst>
          </p:cNvPr>
          <p:cNvGrpSpPr/>
          <p:nvPr/>
        </p:nvGrpSpPr>
        <p:grpSpPr>
          <a:xfrm>
            <a:off x="6592711" y="2930323"/>
            <a:ext cx="1920867" cy="2148942"/>
            <a:chOff x="6434354" y="2917888"/>
            <a:chExt cx="1920867" cy="2148942"/>
          </a:xfrm>
        </p:grpSpPr>
        <p:pic>
          <p:nvPicPr>
            <p:cNvPr id="56" name="Picture 55" descr="A picture containing ground, floor, outdoor, tarmac&#10;&#10;AI-generated content may be incorrect.">
              <a:extLst>
                <a:ext uri="{FF2B5EF4-FFF2-40B4-BE49-F238E27FC236}">
                  <a16:creationId xmlns:a16="http://schemas.microsoft.com/office/drawing/2014/main" id="{6DF90A21-A2A4-1AC5-344F-05B7A3AA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81227" y="2917888"/>
              <a:ext cx="1761625" cy="152742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73E00C-FBF9-3903-923B-462D5174C2EB}"/>
                </a:ext>
              </a:extLst>
            </p:cNvPr>
            <p:cNvSpPr txBox="1"/>
            <p:nvPr/>
          </p:nvSpPr>
          <p:spPr>
            <a:xfrm>
              <a:off x="6434354" y="4420499"/>
              <a:ext cx="1920867" cy="6463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High Speed Video Systems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AB27F8E-63E5-C064-C585-1F4109C4C90A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8376789" y="3134321"/>
            <a:ext cx="3771569" cy="3436842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382F801-5289-1A8E-F3B2-4BAB11D5E54C}"/>
              </a:ext>
            </a:extLst>
          </p:cNvPr>
          <p:cNvGrpSpPr/>
          <p:nvPr/>
        </p:nvGrpSpPr>
        <p:grpSpPr>
          <a:xfrm>
            <a:off x="8590937" y="3404218"/>
            <a:ext cx="832833" cy="1214926"/>
            <a:chOff x="8429022" y="3383023"/>
            <a:chExt cx="832833" cy="121492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15E87A-22DF-23F2-8280-CF55ECEFCB86}"/>
                </a:ext>
              </a:extLst>
            </p:cNvPr>
            <p:cNvCxnSpPr>
              <a:cxnSpLocks/>
            </p:cNvCxnSpPr>
            <p:nvPr/>
          </p:nvCxnSpPr>
          <p:spPr>
            <a:xfrm>
              <a:off x="8514796" y="4292672"/>
              <a:ext cx="607944" cy="30527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60B4B-C87A-161B-8722-5AB5C256F5F3}"/>
                </a:ext>
              </a:extLst>
            </p:cNvPr>
            <p:cNvSpPr txBox="1"/>
            <p:nvPr/>
          </p:nvSpPr>
          <p:spPr>
            <a:xfrm>
              <a:off x="8429022" y="3383023"/>
              <a:ext cx="832833" cy="8627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Vertically pointing radar, T/Td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1A81D-A71D-3B07-20D9-6170844FC34D}"/>
              </a:ext>
            </a:extLst>
          </p:cNvPr>
          <p:cNvGrpSpPr/>
          <p:nvPr/>
        </p:nvGrpSpPr>
        <p:grpSpPr>
          <a:xfrm>
            <a:off x="9810837" y="3017140"/>
            <a:ext cx="1567463" cy="726275"/>
            <a:chOff x="9648922" y="2995945"/>
            <a:chExt cx="1567463" cy="72627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4445DA1-1E0F-BB9E-39F6-DDF1AB3A2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8922" y="3272317"/>
              <a:ext cx="258475" cy="44990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2727B6-7471-711B-C5AC-5815D5A4A5F3}"/>
                </a:ext>
              </a:extLst>
            </p:cNvPr>
            <p:cNvSpPr txBox="1"/>
            <p:nvPr/>
          </p:nvSpPr>
          <p:spPr>
            <a:xfrm>
              <a:off x="9979465" y="2995945"/>
              <a:ext cx="123692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High-res camera + light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EAC992E-6B2F-B7C2-EDA8-6226BCD9AF5A}"/>
              </a:ext>
            </a:extLst>
          </p:cNvPr>
          <p:cNvGrpSpPr/>
          <p:nvPr/>
        </p:nvGrpSpPr>
        <p:grpSpPr>
          <a:xfrm>
            <a:off x="9940074" y="3605229"/>
            <a:ext cx="1338059" cy="793421"/>
            <a:chOff x="9778159" y="3584034"/>
            <a:chExt cx="1338059" cy="79342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A2EBFD8-8766-7E79-18BF-0B5BC4C93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8159" y="3872906"/>
              <a:ext cx="516950" cy="5045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E6A437-3BB4-3AAF-5162-CFA1F5BD756A}"/>
                </a:ext>
              </a:extLst>
            </p:cNvPr>
            <p:cNvSpPr txBox="1"/>
            <p:nvPr/>
          </p:nvSpPr>
          <p:spPr>
            <a:xfrm>
              <a:off x="10365409" y="3584034"/>
              <a:ext cx="750809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Hailpad</a:t>
              </a:r>
              <a:endParaRPr lang="en-US" sz="1200" b="1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84D533-EF83-2E51-AD3C-5E4744550805}"/>
              </a:ext>
            </a:extLst>
          </p:cNvPr>
          <p:cNvGrpSpPr/>
          <p:nvPr/>
        </p:nvGrpSpPr>
        <p:grpSpPr>
          <a:xfrm>
            <a:off x="10576648" y="4193319"/>
            <a:ext cx="1381697" cy="321528"/>
            <a:chOff x="10414733" y="4172124"/>
            <a:chExt cx="1381697" cy="32152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1E6849-8C34-3D37-883C-F290DC540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4733" y="4172124"/>
              <a:ext cx="53579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9560DC-A62B-CFB4-0EAC-D57FD426C801}"/>
                </a:ext>
              </a:extLst>
            </p:cNvPr>
            <p:cNvSpPr txBox="1"/>
            <p:nvPr/>
          </p:nvSpPr>
          <p:spPr>
            <a:xfrm>
              <a:off x="10657777" y="4216654"/>
              <a:ext cx="1138653" cy="2769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Anemometer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15F0DDB-DC50-04FE-6114-DB3CA9B53BAC}"/>
              </a:ext>
            </a:extLst>
          </p:cNvPr>
          <p:cNvGrpSpPr/>
          <p:nvPr/>
        </p:nvGrpSpPr>
        <p:grpSpPr>
          <a:xfrm>
            <a:off x="8639524" y="4970452"/>
            <a:ext cx="1257471" cy="819528"/>
            <a:chOff x="8477609" y="4949257"/>
            <a:chExt cx="1257471" cy="81952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AE696D-D93A-8799-2574-A4DC39C2B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740" y="4949257"/>
              <a:ext cx="612340" cy="2927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A1DAEB-5D3D-B500-7B91-0F2C10A5DB7C}"/>
                </a:ext>
              </a:extLst>
            </p:cNvPr>
            <p:cNvSpPr txBox="1"/>
            <p:nvPr/>
          </p:nvSpPr>
          <p:spPr>
            <a:xfrm>
              <a:off x="8477609" y="5293069"/>
              <a:ext cx="832833" cy="4757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Rubber funnel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2B62C5-B865-66A1-6D52-6BACFA4B5394}"/>
              </a:ext>
            </a:extLst>
          </p:cNvPr>
          <p:cNvGrpSpPr/>
          <p:nvPr/>
        </p:nvGrpSpPr>
        <p:grpSpPr>
          <a:xfrm>
            <a:off x="10377020" y="5700232"/>
            <a:ext cx="1391716" cy="773629"/>
            <a:chOff x="10215105" y="5679037"/>
            <a:chExt cx="1391716" cy="7736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7985FB-E48C-91D8-EA54-5906D22A70DE}"/>
                </a:ext>
              </a:extLst>
            </p:cNvPr>
            <p:cNvSpPr txBox="1"/>
            <p:nvPr/>
          </p:nvSpPr>
          <p:spPr>
            <a:xfrm>
              <a:off x="10593658" y="5806335"/>
              <a:ext cx="101316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/>
                <a:t>Battery-powered freezer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661BEE3-27A3-E19E-988F-B8F1D0234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15105" y="5679037"/>
              <a:ext cx="621571" cy="897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DF6927F-583B-30A1-3B4D-C4FFD01B3691}"/>
              </a:ext>
            </a:extLst>
          </p:cNvPr>
          <p:cNvSpPr txBox="1"/>
          <p:nvPr/>
        </p:nvSpPr>
        <p:spPr>
          <a:xfrm>
            <a:off x="8614500" y="6130354"/>
            <a:ext cx="2060413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Super Mobile Hail Observatory</a:t>
            </a:r>
          </a:p>
        </p:txBody>
      </p:sp>
    </p:spTree>
    <p:extLst>
      <p:ext uri="{BB962C8B-B14F-4D97-AF65-F5344CB8AC3E}">
        <p14:creationId xmlns:p14="http://schemas.microsoft.com/office/powerpoint/2010/main" val="7079092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1A00-0753-A8FC-AECA-0BDF30A7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cientist in a winter jacket and hood looks at a hailstone under a microscope.">
            <a:extLst>
              <a:ext uri="{FF2B5EF4-FFF2-40B4-BE49-F238E27FC236}">
                <a16:creationId xmlns:a16="http://schemas.microsoft.com/office/drawing/2014/main" id="{0723EB47-6A5F-EF4E-4EFF-C782EDEFB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9785" y="2389174"/>
            <a:ext cx="2539552" cy="1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AD208-5FD6-6F5F-EC1E-39CB765115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60" y="1009865"/>
            <a:ext cx="2403840" cy="2104413"/>
          </a:xfrm>
          <a:prstGeom prst="rect">
            <a:avLst/>
          </a:prstGeom>
        </p:spPr>
      </p:pic>
      <p:pic>
        <p:nvPicPr>
          <p:cNvPr id="6" name="Picture 5" descr="A picture containing text, electronics&#10;&#10;AI-generated content may be incorrect.">
            <a:extLst>
              <a:ext uri="{FF2B5EF4-FFF2-40B4-BE49-F238E27FC236}">
                <a16:creationId xmlns:a16="http://schemas.microsoft.com/office/drawing/2014/main" id="{AF5464E4-8EB4-9E93-4835-265AA40599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64" y="3563041"/>
            <a:ext cx="2413941" cy="32185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869E88-2A5E-E699-CEB5-01E884BA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Evaluation: ICECHIP Field Campaign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968C3-7424-8CD7-4120-4FDBFF484480}"/>
              </a:ext>
            </a:extLst>
          </p:cNvPr>
          <p:cNvSpPr txBox="1"/>
          <p:nvPr/>
        </p:nvSpPr>
        <p:spPr>
          <a:xfrm>
            <a:off x="245327" y="1100452"/>
            <a:ext cx="7014117" cy="4238083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Future Hail Melt Research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HAILMELT simulations </a:t>
            </a:r>
          </a:p>
          <a:p>
            <a:pPr marL="742950" lvl="1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Unique validation opportunities</a:t>
            </a:r>
          </a:p>
          <a:p>
            <a:pPr marL="1200150" lvl="2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Comprehensive documentation of surface hail size distribution </a:t>
            </a:r>
          </a:p>
          <a:p>
            <a:pPr marL="1200150" lvl="2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Terminal velocity observations </a:t>
            </a:r>
          </a:p>
          <a:p>
            <a:pPr marL="1657350" lvl="3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High-speed cameras and vertically pointing radar</a:t>
            </a:r>
          </a:p>
          <a:p>
            <a:pPr marL="742950" lvl="1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Model physics updates</a:t>
            </a:r>
          </a:p>
          <a:p>
            <a:pPr marL="1200150" lvl="2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Non-spherical hail</a:t>
            </a:r>
          </a:p>
          <a:p>
            <a:pPr marL="1200150" lvl="2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Droplet shedding</a:t>
            </a:r>
          </a:p>
          <a:p>
            <a:pPr marL="1200150" lvl="2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New ICECHIP-based parameterizations</a:t>
            </a:r>
          </a:p>
          <a:p>
            <a:pPr marL="742950" lvl="1" indent="-285750">
              <a:lnSpc>
                <a:spcPct val="110000"/>
              </a:lnSpc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Radar emulator</a:t>
            </a:r>
          </a:p>
          <a:p>
            <a:pPr marL="742950" lvl="1" indent="-285750">
              <a:lnSpc>
                <a:spcPct val="110000"/>
              </a:lnSpc>
              <a:buFontTx/>
              <a:buChar char="-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74767-8EFB-1E46-DEDD-555084CC5A6D}"/>
              </a:ext>
            </a:extLst>
          </p:cNvPr>
          <p:cNvSpPr txBox="1"/>
          <p:nvPr/>
        </p:nvSpPr>
        <p:spPr>
          <a:xfrm>
            <a:off x="214257" y="4840377"/>
            <a:ext cx="6311590" cy="1477328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ICECHIP Operations are done but the science is just starting. </a:t>
            </a:r>
          </a:p>
          <a:p>
            <a:pPr algn="ctr"/>
            <a:endParaRPr lang="en-US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Stay Tuned. </a:t>
            </a:r>
          </a:p>
          <a:p>
            <a:pPr algn="ctr"/>
            <a:endParaRPr lang="en-US"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https://icechip.niu.edu/</a:t>
            </a:r>
            <a:r>
              <a:rPr lang="en-US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https://data.eol.ucar.edu/dataset/list?project=651&amp;children=project</a:t>
            </a:r>
            <a:r>
              <a:rPr lang="en-US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4" name="Picture 13" descr="A picture containing text, screenshot, silhouette&#10;&#10;AI-generated content may be incorrect.">
            <a:extLst>
              <a:ext uri="{FF2B5EF4-FFF2-40B4-BE49-F238E27FC236}">
                <a16:creationId xmlns:a16="http://schemas.microsoft.com/office/drawing/2014/main" id="{98B0671C-CC44-8A97-B5E6-4F52D4D0BB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605" y="4425950"/>
            <a:ext cx="2708480" cy="2355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541522-D931-AF4F-A4B3-2FFF676B0B8C}"/>
              </a:ext>
            </a:extLst>
          </p:cNvPr>
          <p:cNvSpPr txBox="1"/>
          <p:nvPr/>
        </p:nvSpPr>
        <p:spPr>
          <a:xfrm>
            <a:off x="9996124" y="6317705"/>
            <a:ext cx="1964010" cy="369332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3-inch hailstone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Falling ~ 60 m/s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0F35-428B-E017-731C-3B42CF47F20C}"/>
              </a:ext>
            </a:extLst>
          </p:cNvPr>
          <p:cNvSpPr txBox="1"/>
          <p:nvPr/>
        </p:nvSpPr>
        <p:spPr>
          <a:xfrm>
            <a:off x="8450080" y="5033836"/>
            <a:ext cx="2455813" cy="246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High–speed video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456C3-FE18-E8F2-19F6-FB714C7A6DAC}"/>
              </a:ext>
            </a:extLst>
          </p:cNvPr>
          <p:cNvSpPr txBox="1"/>
          <p:nvPr/>
        </p:nvSpPr>
        <p:spPr>
          <a:xfrm>
            <a:off x="6912208" y="5680464"/>
            <a:ext cx="893135" cy="553998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shedding drops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6E838-239E-D1D4-7EAB-7649C11E47AF}"/>
              </a:ext>
            </a:extLst>
          </p:cNvPr>
          <p:cNvSpPr txBox="1"/>
          <p:nvPr/>
        </p:nvSpPr>
        <p:spPr>
          <a:xfrm>
            <a:off x="7290514" y="3114278"/>
            <a:ext cx="2078894" cy="184666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stored in NCAR cold lab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BB1F0-5260-778E-C7D1-CB5D6A7B836E}"/>
              </a:ext>
            </a:extLst>
          </p:cNvPr>
          <p:cNvSpPr txBox="1"/>
          <p:nvPr/>
        </p:nvSpPr>
        <p:spPr>
          <a:xfrm>
            <a:off x="10113106" y="2199192"/>
            <a:ext cx="2078894" cy="184666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Anthony processing hail</a:t>
            </a:r>
          </a:p>
        </p:txBody>
      </p:sp>
    </p:spTree>
    <p:extLst>
      <p:ext uri="{BB962C8B-B14F-4D97-AF65-F5344CB8AC3E}">
        <p14:creationId xmlns:p14="http://schemas.microsoft.com/office/powerpoint/2010/main" val="1284278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9AA8-0A86-0DD2-4BDC-55501D1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159BFD-11F0-D717-A5EE-9067772F49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105785"/>
            <a:ext cx="6358270" cy="5465135"/>
          </a:xfrm>
        </p:spPr>
        <p:txBody>
          <a:bodyPr/>
          <a:lstStyle/>
          <a:p>
            <a:r>
              <a:rPr lang="en-US" dirty="0"/>
              <a:t>Hail melt and terminal velocity are important processes that impact the damage potential of hail</a:t>
            </a:r>
          </a:p>
          <a:p>
            <a:endParaRPr lang="en-US" dirty="0"/>
          </a:p>
          <a:p>
            <a:r>
              <a:rPr lang="en-US" dirty="0"/>
              <a:t>Several hail terminal velocity and hail melt parameterizations have been developed since the 1960s</a:t>
            </a:r>
          </a:p>
          <a:p>
            <a:pPr lvl="1"/>
            <a:r>
              <a:rPr lang="en-US" dirty="0"/>
              <a:t>Relatively little work has been done to comprehensively compare/evaluate </a:t>
            </a:r>
          </a:p>
          <a:p>
            <a:pPr lvl="1"/>
            <a:endParaRPr lang="en-US" dirty="0"/>
          </a:p>
          <a:p>
            <a:r>
              <a:rPr lang="en-US" dirty="0"/>
              <a:t>Developed a Python-based simplified hail trajectory model focused on falling, melting hail </a:t>
            </a:r>
          </a:p>
          <a:p>
            <a:pPr lvl="1"/>
            <a:r>
              <a:rPr lang="en-US" dirty="0"/>
              <a:t>Found large parameterization sensitivity </a:t>
            </a:r>
          </a:p>
          <a:p>
            <a:pPr lvl="1"/>
            <a:endParaRPr lang="en-US" dirty="0"/>
          </a:p>
          <a:p>
            <a:r>
              <a:rPr lang="en-US" dirty="0"/>
              <a:t>Currently working to determine which parameterizations are most accurate</a:t>
            </a:r>
          </a:p>
          <a:p>
            <a:pPr lvl="1"/>
            <a:r>
              <a:rPr lang="en-US" dirty="0"/>
              <a:t>Using CoCoRaHS observations to help validate final size</a:t>
            </a:r>
          </a:p>
          <a:p>
            <a:pPr lvl="1"/>
            <a:r>
              <a:rPr lang="en-US" dirty="0"/>
              <a:t>ICECHIP data will be used to validate hail size and terminal velocity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73EDB-1B9C-9231-875B-53A6CFFF5F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822" y="4146698"/>
            <a:ext cx="1921834" cy="256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B2AD9-00D0-0BBA-7565-770502A4AC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822" y="1105785"/>
            <a:ext cx="1921835" cy="2562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7F8E64-7E02-FBA7-3277-2FDA24FC00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665" y="1860698"/>
            <a:ext cx="2570861" cy="3427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1CC41F-6C61-C62E-0441-9275BCE2BC44}"/>
              </a:ext>
            </a:extLst>
          </p:cNvPr>
          <p:cNvSpPr txBox="1"/>
          <p:nvPr/>
        </p:nvSpPr>
        <p:spPr>
          <a:xfrm>
            <a:off x="6614148" y="6163187"/>
            <a:ext cx="2414105" cy="492443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5545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8FF3-2BF2-ACBE-9B7B-7611F47F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Study Melting Hail?</a:t>
            </a:r>
          </a:p>
        </p:txBody>
      </p:sp>
      <p:pic>
        <p:nvPicPr>
          <p:cNvPr id="4" name="Picture 3" descr="Chart, diagram&#10;&#10;AI-generated content may be incorrect.">
            <a:extLst>
              <a:ext uri="{FF2B5EF4-FFF2-40B4-BE49-F238E27FC236}">
                <a16:creationId xmlns:a16="http://schemas.microsoft.com/office/drawing/2014/main" id="{B7875F60-824D-0A33-81ED-A48EF186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3" y="1390650"/>
            <a:ext cx="59817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22703-02AC-8261-149E-916515CED4CA}"/>
              </a:ext>
            </a:extLst>
          </p:cNvPr>
          <p:cNvSpPr txBox="1"/>
          <p:nvPr/>
        </p:nvSpPr>
        <p:spPr>
          <a:xfrm>
            <a:off x="6092284" y="5467350"/>
            <a:ext cx="558304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i="1" dirty="0">
                <a:solidFill>
                  <a:schemeClr val="tx2"/>
                </a:solidFill>
                <a:effectLst/>
              </a:rPr>
              <a:t>Number of hail days per year as determined by Storm Data (left column, &gt; 25 mm hail), MESH75 radar-based algorithm (right column, &gt; 25 mm hail). Top row is from spring (MAM) and bottom row from summer (JJA). (</a:t>
            </a:r>
            <a:r>
              <a:rPr lang="en-US" sz="1400" i="1" dirty="0">
                <a:solidFill>
                  <a:schemeClr val="tx2"/>
                </a:solidFill>
              </a:rPr>
              <a:t>Murillo et al. 2021)</a:t>
            </a:r>
            <a:endParaRPr lang="en-US" sz="1400" dirty="0">
              <a:solidFill>
                <a:schemeClr val="tx2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9E633-1EB0-5B5C-D19E-739314EC7AE3}"/>
              </a:ext>
            </a:extLst>
          </p:cNvPr>
          <p:cNvSpPr txBox="1"/>
          <p:nvPr/>
        </p:nvSpPr>
        <p:spPr>
          <a:xfrm>
            <a:off x="457200" y="1384660"/>
            <a:ext cx="4996236" cy="4985980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damage potential influenced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Velocity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Terminal velocity is a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Impacted by the degree of melting</a:t>
            </a:r>
          </a:p>
          <a:p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Radars and satellites are capable of detecting hail aloft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Does not guarantee that the hail will reach the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Differences in surface and remote observations suggest hail sometimes melt substantially as it falls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1EF97-0257-45CF-9701-8AA66D0D1166}"/>
              </a:ext>
            </a:extLst>
          </p:cNvPr>
          <p:cNvSpPr txBox="1"/>
          <p:nvPr/>
        </p:nvSpPr>
        <p:spPr>
          <a:xfrm>
            <a:off x="6015397" y="1276938"/>
            <a:ext cx="5736816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Distribution based on Observations and Radar Data</a:t>
            </a:r>
          </a:p>
        </p:txBody>
      </p:sp>
    </p:spTree>
    <p:extLst>
      <p:ext uri="{BB962C8B-B14F-4D97-AF65-F5344CB8AC3E}">
        <p14:creationId xmlns:p14="http://schemas.microsoft.com/office/powerpoint/2010/main" val="87435809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32D2-C933-B3BD-56AE-B7BC44E5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study hail melt and hail terminal velocity?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09050-4E8E-7136-4335-2EC1454E9882}"/>
              </a:ext>
            </a:extLst>
          </p:cNvPr>
          <p:cNvSpPr txBox="1"/>
          <p:nvPr/>
        </p:nvSpPr>
        <p:spPr>
          <a:xfrm>
            <a:off x="372073" y="1259135"/>
            <a:ext cx="8546217" cy="230832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 tunnels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Observations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Field campaigns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Radar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 hailstone modeling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EC663C-B8D8-F9D8-7EE1-20170DC83E38}"/>
              </a:ext>
            </a:extLst>
          </p:cNvPr>
          <p:cNvGrpSpPr/>
          <p:nvPr/>
        </p:nvGrpSpPr>
        <p:grpSpPr>
          <a:xfrm>
            <a:off x="1770664" y="4749873"/>
            <a:ext cx="7772400" cy="1763418"/>
            <a:chOff x="1434797" y="4552322"/>
            <a:chExt cx="7772400" cy="1763418"/>
          </a:xfrm>
        </p:grpSpPr>
        <p:pic>
          <p:nvPicPr>
            <p:cNvPr id="15" name="Picture 14" descr="Diagram&#10;&#10;AI-generated content may be incorrect.">
              <a:extLst>
                <a:ext uri="{FF2B5EF4-FFF2-40B4-BE49-F238E27FC236}">
                  <a16:creationId xmlns:a16="http://schemas.microsoft.com/office/drawing/2014/main" id="{60C47394-664C-369F-7074-8972B2120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34797" y="4552322"/>
              <a:ext cx="7772400" cy="17634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C3695-9705-DFFC-2FAB-3AC21EAA1A10}"/>
                </a:ext>
              </a:extLst>
            </p:cNvPr>
            <p:cNvSpPr txBox="1"/>
            <p:nvPr/>
          </p:nvSpPr>
          <p:spPr>
            <a:xfrm>
              <a:off x="2913791" y="5852964"/>
              <a:ext cx="3633033" cy="153888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Morrison et al. 2020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F6194A-490B-768A-4678-74D0C626842B}"/>
              </a:ext>
            </a:extLst>
          </p:cNvPr>
          <p:cNvGrpSpPr/>
          <p:nvPr/>
        </p:nvGrpSpPr>
        <p:grpSpPr>
          <a:xfrm>
            <a:off x="3494395" y="951532"/>
            <a:ext cx="3498401" cy="2306426"/>
            <a:chOff x="7195961" y="903724"/>
            <a:chExt cx="3498401" cy="230642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22BF5C-4F10-783C-51BF-82CBC081C745}"/>
                </a:ext>
              </a:extLst>
            </p:cNvPr>
            <p:cNvGrpSpPr/>
            <p:nvPr/>
          </p:nvGrpSpPr>
          <p:grpSpPr>
            <a:xfrm>
              <a:off x="7195961" y="1008730"/>
              <a:ext cx="3498401" cy="2201420"/>
              <a:chOff x="6488757" y="877923"/>
              <a:chExt cx="3591635" cy="2488771"/>
            </a:xfrm>
          </p:grpSpPr>
          <p:pic>
            <p:nvPicPr>
              <p:cNvPr id="11" name="Picture 10" descr="A picture containing text, indoor&#10;&#10;AI-generated content may be incorrect.">
                <a:extLst>
                  <a:ext uri="{FF2B5EF4-FFF2-40B4-BE49-F238E27FC236}">
                    <a16:creationId xmlns:a16="http://schemas.microsoft.com/office/drawing/2014/main" id="{D9658DD0-C866-A3BD-4B1C-89195164F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8757" y="877923"/>
                <a:ext cx="2934085" cy="248877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26B13F-082D-262C-20DC-A0C3928F21B8}"/>
                  </a:ext>
                </a:extLst>
              </p:cNvPr>
              <p:cNvSpPr txBox="1"/>
              <p:nvPr/>
            </p:nvSpPr>
            <p:spPr>
              <a:xfrm>
                <a:off x="7149350" y="2778078"/>
                <a:ext cx="2931042" cy="15388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4572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Theis et al. 2022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C4FD8F-5EE4-243B-7910-BE22B73C731C}"/>
                </a:ext>
              </a:extLst>
            </p:cNvPr>
            <p:cNvSpPr txBox="1"/>
            <p:nvPr/>
          </p:nvSpPr>
          <p:spPr>
            <a:xfrm>
              <a:off x="7494283" y="903724"/>
              <a:ext cx="2306922" cy="215444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Hail in a Wind Tunnel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3B035D-0C39-A9E6-5EF1-9F4A6682FEE8}"/>
              </a:ext>
            </a:extLst>
          </p:cNvPr>
          <p:cNvGrpSpPr/>
          <p:nvPr/>
        </p:nvGrpSpPr>
        <p:grpSpPr>
          <a:xfrm>
            <a:off x="6235974" y="940447"/>
            <a:ext cx="2931042" cy="3246682"/>
            <a:chOff x="8569885" y="1001678"/>
            <a:chExt cx="2931042" cy="32466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D64986-5BBE-D550-EADC-A0C0C0B0B5EF}"/>
                </a:ext>
              </a:extLst>
            </p:cNvPr>
            <p:cNvGrpSpPr/>
            <p:nvPr/>
          </p:nvGrpSpPr>
          <p:grpSpPr>
            <a:xfrm>
              <a:off x="8569885" y="1346190"/>
              <a:ext cx="2931042" cy="2902170"/>
              <a:chOff x="6480585" y="2417357"/>
              <a:chExt cx="2931042" cy="2902170"/>
            </a:xfrm>
          </p:grpSpPr>
          <p:pic>
            <p:nvPicPr>
              <p:cNvPr id="5" name="Picture 4" descr="A picture containing text, black, tiled&#10;&#10;AI-generated content may be incorrect.">
                <a:extLst>
                  <a:ext uri="{FF2B5EF4-FFF2-40B4-BE49-F238E27FC236}">
                    <a16:creationId xmlns:a16="http://schemas.microsoft.com/office/drawing/2014/main" id="{D87A8C2E-5D55-62FA-1889-0D2E21875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35870" y="2417357"/>
                <a:ext cx="2220472" cy="278158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47EEE-4E4D-07C4-7677-62243371F0B4}"/>
                  </a:ext>
                </a:extLst>
              </p:cNvPr>
              <p:cNvSpPr txBox="1"/>
              <p:nvPr/>
            </p:nvSpPr>
            <p:spPr>
              <a:xfrm>
                <a:off x="6480585" y="5165639"/>
                <a:ext cx="2931042" cy="15388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4572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Matson and Higgins 1980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BC00ED-4C66-0268-99FC-DBCC139C3AC1}"/>
                </a:ext>
              </a:extLst>
            </p:cNvPr>
            <p:cNvSpPr txBox="1"/>
            <p:nvPr/>
          </p:nvSpPr>
          <p:spPr>
            <a:xfrm>
              <a:off x="8823934" y="1001678"/>
              <a:ext cx="2581692" cy="430887"/>
            </a:xfrm>
            <a:prstGeom prst="rect">
              <a:avLst/>
            </a:prstGeom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Image of Hail Falling Through Roof of Van in Front of a Mirror 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17EBFF56-11B6-5185-E3EC-791614E87017}"/>
              </a:ext>
            </a:extLst>
          </p:cNvPr>
          <p:cNvSpPr/>
          <p:nvPr/>
        </p:nvSpPr>
        <p:spPr>
          <a:xfrm>
            <a:off x="7345256" y="4814976"/>
            <a:ext cx="2604976" cy="16983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F34DF-8393-9178-08F0-59ED4CD229E4}"/>
              </a:ext>
            </a:extLst>
          </p:cNvPr>
          <p:cNvSpPr txBox="1"/>
          <p:nvPr/>
        </p:nvSpPr>
        <p:spPr>
          <a:xfrm>
            <a:off x="9791856" y="6054039"/>
            <a:ext cx="2154334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Relatively little work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747DD3-38E3-B9C5-F4C1-B457088F9C14}"/>
              </a:ext>
            </a:extLst>
          </p:cNvPr>
          <p:cNvSpPr/>
          <p:nvPr/>
        </p:nvSpPr>
        <p:spPr>
          <a:xfrm>
            <a:off x="1605511" y="4683182"/>
            <a:ext cx="5665313" cy="159780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0A200-A6A7-4F22-40D2-CF9BDED147D7}"/>
              </a:ext>
            </a:extLst>
          </p:cNvPr>
          <p:cNvSpPr txBox="1"/>
          <p:nvPr/>
        </p:nvSpPr>
        <p:spPr>
          <a:xfrm>
            <a:off x="0" y="6192538"/>
            <a:ext cx="3633032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Several studies since the 1960s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E7824B-68FE-AC06-5C7C-8C899E79A1AD}"/>
              </a:ext>
            </a:extLst>
          </p:cNvPr>
          <p:cNvGrpSpPr/>
          <p:nvPr/>
        </p:nvGrpSpPr>
        <p:grpSpPr>
          <a:xfrm>
            <a:off x="8912967" y="1440669"/>
            <a:ext cx="3236428" cy="1871137"/>
            <a:chOff x="7851657" y="4315821"/>
            <a:chExt cx="3282654" cy="216040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89CDA1B-7BB1-629B-CA28-C2B7006AD5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26893" y="4742395"/>
              <a:ext cx="2902849" cy="150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F96BF-6A9D-D26C-8962-174024AD9498}"/>
                </a:ext>
              </a:extLst>
            </p:cNvPr>
            <p:cNvSpPr txBox="1"/>
            <p:nvPr/>
          </p:nvSpPr>
          <p:spPr>
            <a:xfrm>
              <a:off x="7851657" y="6260784"/>
              <a:ext cx="32826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archive.eol.ucar.edu</a:t>
              </a:r>
              <a:r>
                <a:rPr lang="en-US" sz="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/projects/t28/visualization/</a:t>
              </a:r>
              <a:r>
                <a:rPr lang="en-US" sz="800" dirty="0" err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index.htm</a:t>
              </a:r>
              <a:endParaRPr lang="en-US" sz="8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70C134-DD8C-F197-25ED-A2CDB9F063F5}"/>
                </a:ext>
              </a:extLst>
            </p:cNvPr>
            <p:cNvSpPr txBox="1"/>
            <p:nvPr/>
          </p:nvSpPr>
          <p:spPr>
            <a:xfrm>
              <a:off x="8153054" y="4315821"/>
              <a:ext cx="2450526" cy="4975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South Dakota School of Mines T – 28 Aircraft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05A411-00CD-AC2A-53BD-3F502910B3DE}"/>
              </a:ext>
            </a:extLst>
          </p:cNvPr>
          <p:cNvSpPr txBox="1"/>
          <p:nvPr/>
        </p:nvSpPr>
        <p:spPr>
          <a:xfrm>
            <a:off x="8035505" y="3339776"/>
            <a:ext cx="38294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2">
              <a:spcAft>
                <a:spcPts val="1000"/>
              </a:spcAft>
            </a:pPr>
            <a:r>
              <a:rPr lang="en-US" sz="1000" dirty="0"/>
              <a:t>Detwiler et al. 2012, Field et al. 2019, </a:t>
            </a:r>
            <a:r>
              <a:rPr lang="en-US" sz="1000" dirty="0" err="1"/>
              <a:t>Heymsfield</a:t>
            </a:r>
            <a:r>
              <a:rPr lang="en-US" sz="1000" dirty="0"/>
              <a:t> et al. 2023, Johnson and Smith 1980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F500B-8205-35D7-AA10-842C0F6D5FA3}"/>
              </a:ext>
            </a:extLst>
          </p:cNvPr>
          <p:cNvSpPr txBox="1"/>
          <p:nvPr/>
        </p:nvSpPr>
        <p:spPr>
          <a:xfrm>
            <a:off x="457200" y="4341984"/>
            <a:ext cx="8546217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common outcome of these studies are new/modified parameterizations</a:t>
            </a:r>
          </a:p>
        </p:txBody>
      </p:sp>
    </p:spTree>
    <p:extLst>
      <p:ext uri="{BB962C8B-B14F-4D97-AF65-F5344CB8AC3E}">
        <p14:creationId xmlns:p14="http://schemas.microsoft.com/office/powerpoint/2010/main" val="24313586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3024-4A2C-AFB8-B87A-D2ED55A5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CD1EB1C-0BB7-63F6-CB58-4CA303913758}"/>
              </a:ext>
            </a:extLst>
          </p:cNvPr>
          <p:cNvSpPr txBox="1">
            <a:spLocks/>
          </p:cNvSpPr>
          <p:nvPr/>
        </p:nvSpPr>
        <p:spPr>
          <a:xfrm>
            <a:off x="699783" y="2382393"/>
            <a:ext cx="5402180" cy="3501190"/>
          </a:xfrm>
          <a:prstGeom prst="rect">
            <a:avLst/>
          </a:prstGeom>
        </p:spPr>
        <p:txBody>
          <a:bodyPr/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tabLst/>
              <a:defRPr sz="1600" b="0" i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Hail Trajectory Modeling 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Supercell HAILMELT Simulation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Parameterization sensitivity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Environmental sensitivity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Ongoing and Future Evaluation Work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GPM satellite and citizen science </a:t>
            </a:r>
          </a:p>
          <a:p>
            <a:pPr marL="630237" lvl="1" indent="-342900">
              <a:spcAft>
                <a:spcPts val="1000"/>
              </a:spcAft>
            </a:pPr>
            <a:r>
              <a:rPr lang="en-US" dirty="0"/>
              <a:t>ICECHIP field campaign</a:t>
            </a:r>
          </a:p>
          <a:p>
            <a:pPr marL="34925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55F15-E61E-925A-3A12-1ED92EEA7424}"/>
              </a:ext>
            </a:extLst>
          </p:cNvPr>
          <p:cNvSpPr txBox="1"/>
          <p:nvPr/>
        </p:nvSpPr>
        <p:spPr>
          <a:xfrm>
            <a:off x="565484" y="1104447"/>
            <a:ext cx="1116366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indent="-457200" algn="ctr"/>
            <a:r>
              <a:rPr lang="en-US" sz="2000" b="1" dirty="0">
                <a:solidFill>
                  <a:schemeClr val="accent1"/>
                </a:solidFill>
              </a:rPr>
              <a:t>OBJECTIVE: </a:t>
            </a:r>
            <a:r>
              <a:rPr lang="en-US" sz="2000" i="1" dirty="0"/>
              <a:t>Use observations and models to further our understanding of how hail melts and evaluate parameterizations</a:t>
            </a:r>
          </a:p>
        </p:txBody>
      </p:sp>
      <p:pic>
        <p:nvPicPr>
          <p:cNvPr id="1026" name="Picture 2" descr="CoCoRaHS 24-hour precipitation totals in north central Kansas | ncktoday.com">
            <a:extLst>
              <a:ext uri="{FF2B5EF4-FFF2-40B4-BE49-F238E27FC236}">
                <a16:creationId xmlns:a16="http://schemas.microsoft.com/office/drawing/2014/main" id="{30D9DE88-A6C6-8B08-D014-07AE25BB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0593" y="4468444"/>
            <a:ext cx="2092497" cy="20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DFBA4-9639-05BE-E488-851E114ACBD9}"/>
              </a:ext>
            </a:extLst>
          </p:cNvPr>
          <p:cNvGrpSpPr/>
          <p:nvPr/>
        </p:nvGrpSpPr>
        <p:grpSpPr>
          <a:xfrm>
            <a:off x="5791200" y="2014750"/>
            <a:ext cx="6142980" cy="1854117"/>
            <a:chOff x="5791200" y="1869786"/>
            <a:chExt cx="6142980" cy="1854117"/>
          </a:xfrm>
        </p:grpSpPr>
        <p:pic>
          <p:nvPicPr>
            <p:cNvPr id="6" name="Picture 5" descr="Text&#10;&#10;AI-generated content may be incorrect.">
              <a:extLst>
                <a:ext uri="{FF2B5EF4-FFF2-40B4-BE49-F238E27FC236}">
                  <a16:creationId xmlns:a16="http://schemas.microsoft.com/office/drawing/2014/main" id="{609ABB00-0AEA-A733-1729-DC66657B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1945" y="1880937"/>
              <a:ext cx="5560272" cy="15206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F48C61-FE7B-A38F-1CBE-A84CB59B06DF}"/>
                </a:ext>
              </a:extLst>
            </p:cNvPr>
            <p:cNvSpPr txBox="1"/>
            <p:nvPr/>
          </p:nvSpPr>
          <p:spPr>
            <a:xfrm>
              <a:off x="6532000" y="3390413"/>
              <a:ext cx="54021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spcAft>
                  <a:spcPts val="300"/>
                </a:spcAft>
                <a:buNone/>
              </a:pPr>
              <a:r>
                <a:rPr lang="en-US" sz="1400" b="0" i="0" dirty="0">
                  <a:solidFill>
                    <a:srgbClr val="333333"/>
                  </a:solidFill>
                  <a:effectLst/>
                  <a:latin typeface="PT Sans" panose="020B0503020203020204" pitchFamily="34" charset="77"/>
                </a:rPr>
                <a:t>DOI: </a:t>
              </a:r>
              <a:r>
                <a:rPr lang="en-US" sz="1400" b="0" i="0" dirty="0">
                  <a:solidFill>
                    <a:srgbClr val="894403"/>
                  </a:solidFill>
                  <a:effectLst/>
                  <a:latin typeface="PT Sans" panose="020B0503020203020204" pitchFamily="34" charset="77"/>
                  <a:hlinkClick r:id="rId4"/>
                </a:rPr>
                <a:t>https://doi.org/10.1175/MWR-D-24-0180.1</a:t>
              </a:r>
              <a:endParaRPr lang="en-US" sz="1400" b="0" i="0" dirty="0">
                <a:solidFill>
                  <a:srgbClr val="894403"/>
                </a:solidFill>
                <a:effectLst/>
                <a:latin typeface="PT Sans" panose="020B0503020203020204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C3C537-7521-F304-730F-8BEE5101C9FE}"/>
                </a:ext>
              </a:extLst>
            </p:cNvPr>
            <p:cNvSpPr/>
            <p:nvPr/>
          </p:nvSpPr>
          <p:spPr>
            <a:xfrm>
              <a:off x="5791200" y="1869786"/>
              <a:ext cx="5701017" cy="185411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028" name="Picture 4" descr="ICECHIP">
            <a:extLst>
              <a:ext uri="{FF2B5EF4-FFF2-40B4-BE49-F238E27FC236}">
                <a16:creationId xmlns:a16="http://schemas.microsoft.com/office/drawing/2014/main" id="{867B2716-8BAD-07EE-4074-F71993A0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6650" y="4132988"/>
            <a:ext cx="2222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ERG precipitation algorithm and the Global Precipitation Measurement (GPM)  Mission | Climate Data Guide">
            <a:extLst>
              <a:ext uri="{FF2B5EF4-FFF2-40B4-BE49-F238E27FC236}">
                <a16:creationId xmlns:a16="http://schemas.microsoft.com/office/drawing/2014/main" id="{9EE08A5B-B4E8-AFEF-73EB-508FC2E6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8016" y="5080393"/>
            <a:ext cx="2618124" cy="13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92BF26F-900E-348D-4DB0-68E8C6AAD494}"/>
              </a:ext>
            </a:extLst>
          </p:cNvPr>
          <p:cNvSpPr/>
          <p:nvPr/>
        </p:nvSpPr>
        <p:spPr>
          <a:xfrm>
            <a:off x="457201" y="2311193"/>
            <a:ext cx="3732028" cy="40011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357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4443-FC17-3F8C-3A21-C317E283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 Trajectory Model: Introduction to HAILMELT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E2E18-30E7-99D2-70D5-8248301AE2BA}"/>
              </a:ext>
            </a:extLst>
          </p:cNvPr>
          <p:cNvSpPr txBox="1">
            <a:spLocks/>
          </p:cNvSpPr>
          <p:nvPr/>
        </p:nvSpPr>
        <p:spPr>
          <a:xfrm>
            <a:off x="456930" y="1049033"/>
            <a:ext cx="11129645" cy="5213873"/>
          </a:xfrm>
          <a:prstGeom prst="rect">
            <a:avLst/>
          </a:prstGeom>
        </p:spPr>
        <p:txBody>
          <a:bodyPr/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tabLst/>
              <a:defRPr sz="1600" b="0" i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accent3"/>
                </a:solidFill>
              </a:rPr>
              <a:t>Hail trajectory modeling: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Simulates the path a hailstone takes through a storm and the microphysical processes that act on it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Example: HAILCAST </a:t>
            </a:r>
            <a:r>
              <a:rPr lang="en-US" sz="1200" dirty="0"/>
              <a:t>(Adams – Selin and Ziegler 2016, Adams – Selin 2023, Pounds et al. 2024)</a:t>
            </a:r>
            <a:endParaRPr lang="en-US" dirty="0"/>
          </a:p>
          <a:p>
            <a:pPr marL="290512" lvl="1" indent="0">
              <a:buNone/>
            </a:pPr>
            <a:endParaRPr lang="en-US" sz="1400" dirty="0"/>
          </a:p>
          <a:p>
            <a:pPr lvl="2"/>
            <a:endParaRPr lang="en-US" sz="1600" dirty="0"/>
          </a:p>
        </p:txBody>
      </p:sp>
      <p:pic>
        <p:nvPicPr>
          <p:cNvPr id="10" name="Picture 9" descr="Diagram&#10;&#10;AI-generated content may be incorrect.">
            <a:extLst>
              <a:ext uri="{FF2B5EF4-FFF2-40B4-BE49-F238E27FC236}">
                <a16:creationId xmlns:a16="http://schemas.microsoft.com/office/drawing/2014/main" id="{F337FC1A-5D88-F71D-092E-0D92D909DB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63089" y="2535473"/>
            <a:ext cx="2626637" cy="2544527"/>
          </a:xfrm>
          <a:prstGeom prst="rect">
            <a:avLst/>
          </a:prstGeom>
        </p:spPr>
      </p:pic>
      <p:pic>
        <p:nvPicPr>
          <p:cNvPr id="11" name="Picture 10" descr="Diagram&#10;&#10;AI-generated content may be incorrect.">
            <a:extLst>
              <a:ext uri="{FF2B5EF4-FFF2-40B4-BE49-F238E27FC236}">
                <a16:creationId xmlns:a16="http://schemas.microsoft.com/office/drawing/2014/main" id="{689B0B5C-45E4-90B4-24D7-F0AF593867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16569" y="2883039"/>
            <a:ext cx="532736" cy="1793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E19B0-B7F4-C5C9-8A50-5155D777435D}"/>
              </a:ext>
            </a:extLst>
          </p:cNvPr>
          <p:cNvSpPr txBox="1"/>
          <p:nvPr/>
        </p:nvSpPr>
        <p:spPr>
          <a:xfrm>
            <a:off x="8319911" y="2186600"/>
            <a:ext cx="3741326" cy="215444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 Trajectory Simulated Through a Supercell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6209E-85A7-F921-2F0F-F6688BA7FEA1}"/>
              </a:ext>
            </a:extLst>
          </p:cNvPr>
          <p:cNvSpPr txBox="1"/>
          <p:nvPr/>
        </p:nvSpPr>
        <p:spPr>
          <a:xfrm>
            <a:off x="10365217" y="4683078"/>
            <a:ext cx="1918624" cy="153888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Fisher et al. 2025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D2471-E1C3-13A3-E8A9-2D0A8BEABC28}"/>
              </a:ext>
            </a:extLst>
          </p:cNvPr>
          <p:cNvSpPr/>
          <p:nvPr/>
        </p:nvSpPr>
        <p:spPr>
          <a:xfrm>
            <a:off x="9758040" y="3297475"/>
            <a:ext cx="825460" cy="13070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45720" bIns="0"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202F6-459A-52C9-A56D-8471B0F7AFC8}"/>
              </a:ext>
            </a:extLst>
          </p:cNvPr>
          <p:cNvSpPr txBox="1"/>
          <p:nvPr/>
        </p:nvSpPr>
        <p:spPr>
          <a:xfrm>
            <a:off x="9676595" y="3025546"/>
            <a:ext cx="1377244" cy="276999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HAILMELT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48EF073-888B-7B17-BE2D-39CC6636FBAD}"/>
              </a:ext>
            </a:extLst>
          </p:cNvPr>
          <p:cNvSpPr txBox="1">
            <a:spLocks/>
          </p:cNvSpPr>
          <p:nvPr/>
        </p:nvSpPr>
        <p:spPr>
          <a:xfrm>
            <a:off x="456930" y="1827814"/>
            <a:ext cx="11129645" cy="4563357"/>
          </a:xfrm>
          <a:prstGeom prst="rect">
            <a:avLst/>
          </a:prstGeom>
        </p:spPr>
        <p:txBody>
          <a:bodyPr/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tabLst/>
              <a:defRPr sz="1600" b="0" i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290512" lvl="1" indent="0">
              <a:spcAft>
                <a:spcPts val="300"/>
              </a:spcAft>
              <a:buNone/>
            </a:pPr>
            <a:endParaRPr lang="en-US" b="1" dirty="0"/>
          </a:p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accent3"/>
                </a:solidFill>
              </a:rPr>
              <a:t>HAILMELT: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sz="1200" dirty="0"/>
              <a:t>(Vagasky et al. 2025, </a:t>
            </a:r>
            <a:r>
              <a:rPr lang="en-US" sz="1200" dirty="0">
                <a:hlinkClick r:id="rId4"/>
              </a:rPr>
              <a:t>https://github.com/hvagasky/HAILMELT_2024manuscript</a:t>
            </a:r>
            <a:r>
              <a:rPr lang="en-US" sz="1200" dirty="0"/>
              <a:t>)</a:t>
            </a:r>
            <a:endParaRPr lang="en-US" sz="1200" b="1" dirty="0">
              <a:solidFill>
                <a:schemeClr val="accent1"/>
              </a:solidFill>
            </a:endParaRPr>
          </a:p>
          <a:p>
            <a:pPr lvl="1">
              <a:spcAft>
                <a:spcPts val="300"/>
              </a:spcAft>
            </a:pPr>
            <a:r>
              <a:rPr lang="en-US" dirty="0"/>
              <a:t>Simplified Python version of HAILCAST that 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Only tracks falling hail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Only accounts for melting and terminal velocity</a:t>
            </a:r>
          </a:p>
          <a:p>
            <a:pPr lvl="3">
              <a:spcAft>
                <a:spcPts val="300"/>
              </a:spcAft>
            </a:pPr>
            <a:r>
              <a:rPr lang="en-US" dirty="0"/>
              <a:t>Includes droplet shedding </a:t>
            </a:r>
            <a:r>
              <a:rPr lang="en-US" sz="1200" dirty="0"/>
              <a:t>(Mansell et al. 2020, Rasmussen et al. 1984)</a:t>
            </a:r>
          </a:p>
          <a:p>
            <a:pPr lvl="2">
              <a:spcAft>
                <a:spcPts val="300"/>
              </a:spcAft>
            </a:pPr>
            <a:r>
              <a:rPr lang="en-US" i="1" dirty="0"/>
              <a:t>No hail growth</a:t>
            </a:r>
          </a:p>
          <a:p>
            <a:pPr marL="290512" lvl="1" indent="0">
              <a:spcAft>
                <a:spcPts val="300"/>
              </a:spcAft>
              <a:buNone/>
            </a:pP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/>
              <a:t>Hail assumed spherical and the size distribution initialized a priori</a:t>
            </a:r>
          </a:p>
          <a:p>
            <a:pPr lvl="1">
              <a:spcAft>
                <a:spcPts val="300"/>
              </a:spcAft>
            </a:pP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/>
              <a:t>Environmental conditions prescribed by a sounding 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Modified above the LCL to be saturated, cool moist adiabatically.</a:t>
            </a:r>
          </a:p>
          <a:p>
            <a:pPr lvl="2">
              <a:spcAft>
                <a:spcPts val="300"/>
              </a:spcAft>
            </a:pP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/>
              <a:t>Vertical velocity is prescribed, constant in time, and based on previous studies </a:t>
            </a:r>
          </a:p>
          <a:p>
            <a:pPr lvl="2">
              <a:spcAft>
                <a:spcPts val="300"/>
              </a:spcAft>
            </a:pPr>
            <a:r>
              <a:rPr lang="en-US" sz="1200" dirty="0"/>
              <a:t>Marwitz et al. 1973, </a:t>
            </a:r>
            <a:r>
              <a:rPr lang="en-US" sz="1200" dirty="0" err="1"/>
              <a:t>Heymsfield</a:t>
            </a:r>
            <a:r>
              <a:rPr lang="en-US" sz="1200" dirty="0"/>
              <a:t> et al. 2010, Giangrande et al. 2013, North et al. 2017</a:t>
            </a:r>
          </a:p>
          <a:p>
            <a:pPr lvl="2">
              <a:spcAft>
                <a:spcPts val="300"/>
              </a:spcAft>
            </a:pPr>
            <a:endParaRPr lang="en-US" sz="1200" dirty="0"/>
          </a:p>
          <a:p>
            <a:pPr lvl="1">
              <a:spcAft>
                <a:spcPts val="300"/>
              </a:spcAft>
            </a:pPr>
            <a:r>
              <a:rPr lang="en-US" dirty="0"/>
              <a:t>Multiple melting and terminal velocity parameterizations have been implemented</a:t>
            </a:r>
          </a:p>
          <a:p>
            <a:pPr lvl="2">
              <a:spcAft>
                <a:spcPts val="300"/>
              </a:spcAft>
            </a:pPr>
            <a:endParaRPr lang="en-US" dirty="0"/>
          </a:p>
          <a:p>
            <a:pPr lvl="1"/>
            <a:endParaRPr lang="en-US" sz="1400" dirty="0"/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159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A337-88B0-2724-6CB4-394F5970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 Trajectory Model: HAILMELT Parameterizations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A641C-B83C-13E7-6489-36B455DA8E37}"/>
              </a:ext>
            </a:extLst>
          </p:cNvPr>
          <p:cNvSpPr txBox="1"/>
          <p:nvPr/>
        </p:nvSpPr>
        <p:spPr>
          <a:xfrm>
            <a:off x="457200" y="1074062"/>
            <a:ext cx="5434237" cy="56220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8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Hail Melt Parameterizations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All based on heat transfer equation from Macklin 1963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Differ in terms of hail characteristics reflected in empirically determined atmospheric and heat transfer constants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3F403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Rasmussen and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Heymsfield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1987 [mRH1987]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+mn-cs"/>
              </a:rPr>
              <a:t>Hail is smooth, spherical, &amp; may be wet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Roboto" panose="02000000000000000000" pitchFamily="2" charset="0"/>
                <a:cs typeface="+mn-cs"/>
              </a:rPr>
              <a:t>No tumbling or roughness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F403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Wang and Chueh 2020 [mWC2020]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Hail is dry, smooth, &amp; spherical but contains lobes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No tumbling or roughness</a:t>
            </a:r>
          </a:p>
          <a:p>
            <a:pPr marL="285750" indent="-285750">
              <a:spcAft>
                <a:spcPts val="400"/>
              </a:spcAft>
              <a:buClr>
                <a:srgbClr val="2A7DE1"/>
              </a:buClr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3F403F"/>
              </a:solidFill>
              <a:latin typeface="Roboto"/>
            </a:endParaRPr>
          </a:p>
          <a:p>
            <a:pPr marL="285750" lvl="0" indent="-285750">
              <a:spcAft>
                <a:spcPts val="400"/>
              </a:spcAft>
              <a:buClr>
                <a:srgbClr val="2A7DE1"/>
              </a:buClr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rgbClr val="2A7DE1"/>
                </a:solidFill>
              </a:rPr>
              <a:t>Zhang and List 1994 [mZL1994]</a:t>
            </a:r>
          </a:p>
          <a:p>
            <a:pPr marL="742950" lvl="1" indent="-285750">
              <a:spcAft>
                <a:spcPts val="400"/>
              </a:spcAft>
              <a:buClr>
                <a:srgbClr val="2A7DE1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F403F"/>
                </a:solidFill>
              </a:rPr>
              <a:t>Hail is dry, rotating, &amp; non-spherical hail</a:t>
            </a:r>
          </a:p>
          <a:p>
            <a:pPr marL="1200150" lvl="2" indent="-285750">
              <a:spcAft>
                <a:spcPts val="400"/>
              </a:spcAft>
              <a:buClr>
                <a:srgbClr val="2A7DE1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3F403F"/>
                </a:solidFill>
              </a:rPr>
              <a:t>No tumbling or roughness</a:t>
            </a:r>
          </a:p>
          <a:p>
            <a:pPr marL="285750" indent="-285750">
              <a:spcAft>
                <a:spcPts val="400"/>
              </a:spcAft>
              <a:buClr>
                <a:srgbClr val="2A7DE1"/>
              </a:buClr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F403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F403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6AAB4-EC0F-645B-1C33-2A225B85C2B7}"/>
              </a:ext>
            </a:extLst>
          </p:cNvPr>
          <p:cNvSpPr txBox="1"/>
          <p:nvPr/>
        </p:nvSpPr>
        <p:spPr>
          <a:xfrm>
            <a:off x="6347921" y="1074062"/>
            <a:ext cx="5386879" cy="46063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58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Terminal Velocity Parameterizations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358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Rasmussen and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Heymsfield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1987 [tRH1987_xre]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Hail is smooth, spherical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No tumbling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Calculated directly based on Best Number and Reynolds Number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F403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Heymsfield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A7DE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et al 2018 [tH2018_vd]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Empirical relationship between maximum diameter/terminal velocity based on wind tunnel measurements of 3D-printed hailstones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Hailstones could be rough, have lobes, tumble, and/or non-spherical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403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Based on maximum diameter and pressure adjustment</a:t>
            </a:r>
          </a:p>
        </p:txBody>
      </p:sp>
    </p:spTree>
    <p:extLst>
      <p:ext uri="{BB962C8B-B14F-4D97-AF65-F5344CB8AC3E}">
        <p14:creationId xmlns:p14="http://schemas.microsoft.com/office/powerpoint/2010/main" val="267966799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6D18-BECB-4D70-2A04-7965E3E1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123"/>
            <a:ext cx="9194800" cy="667512"/>
          </a:xfrm>
        </p:spPr>
        <p:txBody>
          <a:bodyPr/>
          <a:lstStyle/>
          <a:p>
            <a:r>
              <a:rPr lang="en-US" dirty="0"/>
              <a:t>Supercell Simulation: Storm &amp; Simulation Details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EEFC7A-E232-52ED-640C-E1FDEA529827}"/>
              </a:ext>
            </a:extLst>
          </p:cNvPr>
          <p:cNvSpPr txBox="1">
            <a:spLocks/>
          </p:cNvSpPr>
          <p:nvPr/>
        </p:nvSpPr>
        <p:spPr>
          <a:xfrm>
            <a:off x="255149" y="1123805"/>
            <a:ext cx="5745992" cy="3749411"/>
          </a:xfrm>
          <a:prstGeom prst="rect">
            <a:avLst/>
          </a:prstGeom>
        </p:spPr>
        <p:txBody>
          <a:bodyPr/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Tx/>
              <a:buNone/>
              <a:tabLst/>
              <a:defRPr sz="1600" b="0" i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1600" b="1" dirty="0">
                <a:solidFill>
                  <a:schemeClr val="accent3"/>
                </a:solidFill>
              </a:rPr>
              <a:t>June 29</a:t>
            </a:r>
            <a:r>
              <a:rPr lang="en-US" sz="1600" b="1" baseline="30000" dirty="0">
                <a:solidFill>
                  <a:schemeClr val="accent3"/>
                </a:solidFill>
              </a:rPr>
              <a:t>th</a:t>
            </a:r>
            <a:r>
              <a:rPr lang="en-US" sz="1600" b="1" dirty="0">
                <a:solidFill>
                  <a:schemeClr val="accent3"/>
                </a:solidFill>
              </a:rPr>
              <a:t>, 2000 in Kansas</a:t>
            </a:r>
          </a:p>
          <a:p>
            <a:pPr lvl="1">
              <a:spcAft>
                <a:spcPts val="1000"/>
              </a:spcAft>
            </a:pPr>
            <a:r>
              <a:rPr lang="en-US" sz="1600" i="1" dirty="0"/>
              <a:t>Severe Thunderstorm Electrification and Precipitation Studies </a:t>
            </a:r>
            <a:r>
              <a:rPr lang="en-US" sz="1600" dirty="0"/>
              <a:t>(STEPS) field campaign</a:t>
            </a:r>
          </a:p>
          <a:p>
            <a:pPr lvl="2">
              <a:spcAft>
                <a:spcPts val="0"/>
              </a:spcAft>
            </a:pPr>
            <a:r>
              <a:rPr lang="en-US" sz="1600" dirty="0"/>
              <a:t>“Golden case” </a:t>
            </a:r>
          </a:p>
          <a:p>
            <a:pPr lvl="3">
              <a:spcAft>
                <a:spcPts val="1000"/>
              </a:spcAft>
            </a:pPr>
            <a:r>
              <a:rPr lang="en-US" sz="1200" dirty="0"/>
              <a:t>Tessendorf et al. 2005ab, Wiens et al. 2005, </a:t>
            </a:r>
            <a:r>
              <a:rPr lang="en-US" sz="1200" dirty="0" err="1"/>
              <a:t>Kulham</a:t>
            </a:r>
            <a:r>
              <a:rPr lang="en-US" sz="1200" dirty="0"/>
              <a:t> et al. 2006 </a:t>
            </a:r>
          </a:p>
          <a:p>
            <a:pPr lvl="1">
              <a:spcAft>
                <a:spcPts val="1000"/>
              </a:spcAft>
            </a:pPr>
            <a:r>
              <a:rPr lang="en-US" sz="1600" dirty="0"/>
              <a:t>Hail observed at surface (20 – 45 mm)</a:t>
            </a:r>
          </a:p>
          <a:p>
            <a:pPr lvl="1">
              <a:spcAft>
                <a:spcPts val="0"/>
              </a:spcAft>
            </a:pPr>
            <a:r>
              <a:rPr lang="en-US" sz="1600" dirty="0"/>
              <a:t>Armored plane from the South Dakota School of Mines flew through the storm between 0 – -12ºC</a:t>
            </a:r>
          </a:p>
          <a:p>
            <a:pPr lvl="2">
              <a:spcAft>
                <a:spcPts val="1000"/>
              </a:spcAft>
            </a:pPr>
            <a:r>
              <a:rPr lang="en-US" sz="1200" dirty="0"/>
              <a:t>Detwiler et al. 2012, Field et al. 2019, </a:t>
            </a:r>
            <a:r>
              <a:rPr lang="en-US" sz="1200" dirty="0" err="1"/>
              <a:t>Heymsfield</a:t>
            </a:r>
            <a:r>
              <a:rPr lang="en-US" sz="1200" dirty="0"/>
              <a:t> et al. 2023, Johnson and Smith 1980</a:t>
            </a:r>
          </a:p>
          <a:p>
            <a:pPr lvl="2">
              <a:spcAft>
                <a:spcPts val="1000"/>
              </a:spcAft>
            </a:pPr>
            <a:r>
              <a:rPr lang="en-US" sz="1600" dirty="0"/>
              <a:t>Obtain hail size distribution using a laser hail spectrometer prior to melting (0.5 – 50 mm) </a:t>
            </a:r>
          </a:p>
          <a:p>
            <a:pPr lvl="2">
              <a:spcAft>
                <a:spcPts val="1000"/>
              </a:spcAft>
            </a:pPr>
            <a:r>
              <a:rPr lang="en-US" sz="1600" dirty="0"/>
              <a:t>Data provided by Andy </a:t>
            </a:r>
            <a:r>
              <a:rPr lang="en-US" sz="1600" dirty="0" err="1"/>
              <a:t>Heymsfield</a:t>
            </a:r>
            <a:r>
              <a:rPr lang="en-US" sz="1600" dirty="0"/>
              <a:t> and Aaron Bansemer</a:t>
            </a:r>
          </a:p>
          <a:p>
            <a:pPr lvl="2">
              <a:spcAft>
                <a:spcPts val="1000"/>
              </a:spcAft>
            </a:pPr>
            <a:endParaRPr lang="en-US" sz="1600" dirty="0"/>
          </a:p>
          <a:p>
            <a:pPr lvl="2">
              <a:spcAft>
                <a:spcPts val="1000"/>
              </a:spcAft>
            </a:pPr>
            <a:endParaRPr lang="en-US" sz="1600" dirty="0"/>
          </a:p>
          <a:p>
            <a:pPr marL="690562" lvl="2" indent="0">
              <a:spcAft>
                <a:spcPts val="1000"/>
              </a:spcAft>
              <a:buFont typeface="Courier New" panose="02070309020205020404" pitchFamily="49" charset="0"/>
              <a:buNone/>
            </a:pPr>
            <a:endParaRPr lang="en-US" sz="1600" dirty="0"/>
          </a:p>
          <a:p>
            <a:pPr lvl="2">
              <a:spcAft>
                <a:spcPts val="1000"/>
              </a:spcAft>
            </a:pPr>
            <a:endParaRPr lang="en-US" sz="1600" dirty="0"/>
          </a:p>
          <a:p>
            <a:pPr lvl="2">
              <a:spcAft>
                <a:spcPts val="1000"/>
              </a:spcAft>
            </a:pPr>
            <a:endParaRPr lang="en-US" sz="1600" dirty="0"/>
          </a:p>
          <a:p>
            <a:pPr lvl="1">
              <a:spcAft>
                <a:spcPts val="1000"/>
              </a:spcAft>
            </a:pPr>
            <a:endParaRPr lang="en-US" sz="1600" dirty="0"/>
          </a:p>
          <a:p>
            <a:pPr marL="690562" lvl="2" indent="0">
              <a:spcAft>
                <a:spcPts val="1000"/>
              </a:spcAft>
              <a:buFont typeface="Courier New" panose="02070309020205020404" pitchFamily="49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C7CE9C-C52A-1E26-23AB-674E4580E4BE}"/>
              </a:ext>
            </a:extLst>
          </p:cNvPr>
          <p:cNvSpPr txBox="1">
            <a:spLocks/>
          </p:cNvSpPr>
          <p:nvPr/>
        </p:nvSpPr>
        <p:spPr>
          <a:xfrm>
            <a:off x="255148" y="4959273"/>
            <a:ext cx="6525598" cy="1626696"/>
          </a:xfrm>
          <a:prstGeom prst="rect">
            <a:avLst/>
          </a:prstGeom>
        </p:spPr>
        <p:txBody>
          <a:bodyPr vert="horz" wrap="square" lIns="45720" tIns="0" rIns="45720" bIns="0" rtlCol="0">
            <a:noAutofit/>
          </a:bodyPr>
          <a:lstStyle>
            <a:lvl1pPr marL="233363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 typeface="Arial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514350" indent="-223838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 typeface="Calibri" pitchFamily="34" charset="0"/>
              <a:buChar char="–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917575" indent="-227013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Pct val="80000"/>
              <a:buFont typeface="Courier New" panose="02070309020205020404" pitchFamily="49" charset="0"/>
              <a:buChar char="o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262063" indent="-22860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433513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Clr>
                <a:srgbClr val="2A7DE1"/>
              </a:buClr>
              <a:buFontTx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49250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6pPr>
            <a:lvl7pPr marL="690563" indent="-341313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UcPeriod"/>
              <a:tabLst/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+mn-ea"/>
                <a:cs typeface="Arial" panose="020B0604020202020204" pitchFamily="34" charset="0"/>
              </a:defRPr>
            </a:lvl7pPr>
            <a:lvl8pPr marL="1033463" indent="-34290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romanLcPeriod"/>
              <a:tabLst/>
              <a:defRPr sz="1800" kern="1200" baseline="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742950" indent="0" algn="l" defTabSz="914377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600"/>
              </a:spcAft>
              <a:buClr>
                <a:srgbClr val="2A7DE1"/>
              </a:buClr>
              <a:buFont typeface="Arial" panose="020B0604020202020204" pitchFamily="34" charset="0"/>
              <a:buNone/>
              <a:tabLst>
                <a:tab pos="742950" algn="l"/>
              </a:tabLst>
              <a:defRPr sz="1800" kern="1200">
                <a:solidFill>
                  <a:srgbClr val="3F403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1600" b="1" dirty="0">
                <a:solidFill>
                  <a:schemeClr val="accent3"/>
                </a:solidFill>
              </a:rPr>
              <a:t>Additional HAILMELT details</a:t>
            </a:r>
          </a:p>
          <a:p>
            <a:pPr lvl="1">
              <a:spcAft>
                <a:spcPts val="1000"/>
              </a:spcAft>
            </a:pPr>
            <a:r>
              <a:rPr lang="en-US" sz="1600" dirty="0"/>
              <a:t>Vertical velocity profile assumed to 5 m/s above the LCL and 0 m/s below the LCL</a:t>
            </a:r>
          </a:p>
          <a:p>
            <a:pPr lvl="1">
              <a:spcAft>
                <a:spcPts val="1000"/>
              </a:spcAft>
            </a:pPr>
            <a:r>
              <a:rPr lang="en-US" sz="1600" dirty="0"/>
              <a:t>Storm environment based on mobile </a:t>
            </a:r>
            <a:r>
              <a:rPr lang="en-US" sz="1600" dirty="0" err="1"/>
              <a:t>mesonet</a:t>
            </a:r>
            <a:r>
              <a:rPr lang="en-US" sz="1600" dirty="0"/>
              <a:t> sounding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EE34BF-F2F9-ACAF-0767-446B14754C83}"/>
              </a:ext>
            </a:extLst>
          </p:cNvPr>
          <p:cNvGrpSpPr/>
          <p:nvPr/>
        </p:nvGrpSpPr>
        <p:grpSpPr>
          <a:xfrm>
            <a:off x="6107468" y="1123805"/>
            <a:ext cx="5811304" cy="3320621"/>
            <a:chOff x="6282722" y="1183221"/>
            <a:chExt cx="5811304" cy="33206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22225F-0378-2BC6-C4DB-05D5E730D4CA}"/>
                </a:ext>
              </a:extLst>
            </p:cNvPr>
            <p:cNvGrpSpPr/>
            <p:nvPr/>
          </p:nvGrpSpPr>
          <p:grpSpPr>
            <a:xfrm>
              <a:off x="6282722" y="1351304"/>
              <a:ext cx="5811304" cy="3152538"/>
              <a:chOff x="6260952" y="1622935"/>
              <a:chExt cx="5811304" cy="2767823"/>
            </a:xfrm>
          </p:grpSpPr>
          <p:pic>
            <p:nvPicPr>
              <p:cNvPr id="3" name="Picture 2" descr="Diagram&#10;&#10;Description automatically generated">
                <a:extLst>
                  <a:ext uri="{FF2B5EF4-FFF2-40B4-BE49-F238E27FC236}">
                    <a16:creationId xmlns:a16="http://schemas.microsoft.com/office/drawing/2014/main" id="{D33FCE86-CB81-F413-78F4-722ACA786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60952" y="1622935"/>
                <a:ext cx="5745992" cy="276782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9C03F-127C-95E6-53A0-6A906244BE3C}"/>
                  </a:ext>
                </a:extLst>
              </p:cNvPr>
              <p:cNvSpPr/>
              <p:nvPr/>
            </p:nvSpPr>
            <p:spPr>
              <a:xfrm>
                <a:off x="10156370" y="2928257"/>
                <a:ext cx="1915886" cy="144619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rtlCol="0" anchor="ctr"/>
              <a:lstStyle/>
              <a:p>
                <a:pPr algn="ctr"/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283628-9D6D-DB2E-B97A-F056085EEF07}"/>
                </a:ext>
              </a:extLst>
            </p:cNvPr>
            <p:cNvSpPr txBox="1"/>
            <p:nvPr/>
          </p:nvSpPr>
          <p:spPr>
            <a:xfrm>
              <a:off x="6399878" y="2528508"/>
              <a:ext cx="971975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2311 UTC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872030-2A49-5C80-450C-7AF0DC303D1C}"/>
                </a:ext>
              </a:extLst>
            </p:cNvPr>
            <p:cNvSpPr txBox="1"/>
            <p:nvPr/>
          </p:nvSpPr>
          <p:spPr>
            <a:xfrm>
              <a:off x="8331529" y="2517081"/>
              <a:ext cx="971975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2318 UTC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903833-88DA-091E-1E1B-ACA55C6D3729}"/>
                </a:ext>
              </a:extLst>
            </p:cNvPr>
            <p:cNvSpPr txBox="1"/>
            <p:nvPr/>
          </p:nvSpPr>
          <p:spPr>
            <a:xfrm>
              <a:off x="10251891" y="2550948"/>
              <a:ext cx="971975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2324 UTC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86622C-9D45-BD6E-D2A2-38CE5057AB6A}"/>
                </a:ext>
              </a:extLst>
            </p:cNvPr>
            <p:cNvSpPr txBox="1"/>
            <p:nvPr/>
          </p:nvSpPr>
          <p:spPr>
            <a:xfrm>
              <a:off x="6399878" y="3945345"/>
              <a:ext cx="971975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2330 UTC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DB2A3-759E-CDC4-5DB2-50CA70812A4F}"/>
                </a:ext>
              </a:extLst>
            </p:cNvPr>
            <p:cNvSpPr txBox="1"/>
            <p:nvPr/>
          </p:nvSpPr>
          <p:spPr>
            <a:xfrm>
              <a:off x="8328433" y="3934056"/>
              <a:ext cx="971975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2337 UTC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7D12DD-4A3C-47E5-FB98-4C9EE968FE0D}"/>
                </a:ext>
              </a:extLst>
            </p:cNvPr>
            <p:cNvSpPr/>
            <p:nvPr/>
          </p:nvSpPr>
          <p:spPr>
            <a:xfrm>
              <a:off x="6794535" y="1502181"/>
              <a:ext cx="971975" cy="1319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15D3CE-64D5-F3E3-2234-E0AD6C6A7C44}"/>
                </a:ext>
              </a:extLst>
            </p:cNvPr>
            <p:cNvSpPr/>
            <p:nvPr/>
          </p:nvSpPr>
          <p:spPr>
            <a:xfrm>
              <a:off x="8731726" y="1500082"/>
              <a:ext cx="971975" cy="1319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45E753-6D78-D9CA-6DDB-E074F86F1E48}"/>
                </a:ext>
              </a:extLst>
            </p:cNvPr>
            <p:cNvSpPr/>
            <p:nvPr/>
          </p:nvSpPr>
          <p:spPr>
            <a:xfrm>
              <a:off x="10648548" y="1498442"/>
              <a:ext cx="971975" cy="1319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F9A8E4-AEAF-8C0F-E86A-D698C95C8AFE}"/>
                </a:ext>
              </a:extLst>
            </p:cNvPr>
            <p:cNvSpPr/>
            <p:nvPr/>
          </p:nvSpPr>
          <p:spPr>
            <a:xfrm>
              <a:off x="6801566" y="2908349"/>
              <a:ext cx="971975" cy="1319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6100D2-6D8C-E048-9F9F-56D2023DE2D4}"/>
                </a:ext>
              </a:extLst>
            </p:cNvPr>
            <p:cNvSpPr/>
            <p:nvPr/>
          </p:nvSpPr>
          <p:spPr>
            <a:xfrm>
              <a:off x="8669729" y="2908349"/>
              <a:ext cx="971975" cy="13193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4CE8D9-4D01-CE11-22F7-5559903D1D17}"/>
                </a:ext>
              </a:extLst>
            </p:cNvPr>
            <p:cNvSpPr txBox="1"/>
            <p:nvPr/>
          </p:nvSpPr>
          <p:spPr>
            <a:xfrm>
              <a:off x="7187987" y="1183221"/>
              <a:ext cx="3935461" cy="4308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km Reflectivity and T—28 Flight Path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June 29, 2000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BD1243-3A3A-4215-1752-BF436F5FC305}"/>
              </a:ext>
            </a:extLst>
          </p:cNvPr>
          <p:cNvGrpSpPr/>
          <p:nvPr/>
        </p:nvGrpSpPr>
        <p:grpSpPr>
          <a:xfrm>
            <a:off x="7350868" y="4346574"/>
            <a:ext cx="4231164" cy="2399231"/>
            <a:chOff x="7350868" y="4346574"/>
            <a:chExt cx="4231164" cy="239923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F05333-B3EC-C50E-E0B1-4FB85E1D4013}"/>
                </a:ext>
              </a:extLst>
            </p:cNvPr>
            <p:cNvGrpSpPr/>
            <p:nvPr/>
          </p:nvGrpSpPr>
          <p:grpSpPr>
            <a:xfrm>
              <a:off x="7350868" y="4346574"/>
              <a:ext cx="4231164" cy="2399231"/>
              <a:chOff x="7295553" y="4471027"/>
              <a:chExt cx="4231164" cy="2399231"/>
            </a:xfrm>
          </p:grpSpPr>
          <p:pic>
            <p:nvPicPr>
              <p:cNvPr id="26" name="Picture 25" descr="Chart, line chart&#10;&#10;AI-generated content may be incorrect.">
                <a:extLst>
                  <a:ext uri="{FF2B5EF4-FFF2-40B4-BE49-F238E27FC236}">
                    <a16:creationId xmlns:a16="http://schemas.microsoft.com/office/drawing/2014/main" id="{9FD3AA05-CA59-0383-5FC1-FCB599387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95553" y="4544768"/>
                <a:ext cx="4070651" cy="232549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B591F7-FD6E-C7AA-E96B-843AD99B1A8F}"/>
                  </a:ext>
                </a:extLst>
              </p:cNvPr>
              <p:cNvSpPr txBox="1"/>
              <p:nvPr/>
            </p:nvSpPr>
            <p:spPr>
              <a:xfrm>
                <a:off x="7591256" y="4471027"/>
                <a:ext cx="3935461" cy="21544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vert="horz" wrap="square" lIns="4572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Soundings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B7D155-2CFA-1398-BA13-4B97738E795D}"/>
                </a:ext>
              </a:extLst>
            </p:cNvPr>
            <p:cNvSpPr txBox="1"/>
            <p:nvPr/>
          </p:nvSpPr>
          <p:spPr>
            <a:xfrm>
              <a:off x="9698046" y="4728059"/>
              <a:ext cx="1747223" cy="1538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Modified HAILMELT Sounding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9984EF-B5F3-303D-9A01-207DC147B02B}"/>
                </a:ext>
              </a:extLst>
            </p:cNvPr>
            <p:cNvSpPr txBox="1"/>
            <p:nvPr/>
          </p:nvSpPr>
          <p:spPr>
            <a:xfrm>
              <a:off x="7769011" y="4517548"/>
              <a:ext cx="1450928" cy="1538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45720" tIns="0" rIns="0" bIns="0" rtlCol="0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Mesonet</a:t>
              </a:r>
              <a:r>
                <a:rPr lang="en-US" sz="10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Sounding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428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F2174-067D-47D6-3E45-A8CFC5F4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F547-D76E-7553-2ED9-860556BB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Supercell Simulation: Parameterization Sensitivity</a:t>
            </a:r>
          </a:p>
        </p:txBody>
      </p:sp>
      <p:pic>
        <p:nvPicPr>
          <p:cNvPr id="5" name="Content Placeholder 4" descr="Diagram&#10;&#10;AI-generated content may be incorrect.">
            <a:extLst>
              <a:ext uri="{FF2B5EF4-FFF2-40B4-BE49-F238E27FC236}">
                <a16:creationId xmlns:a16="http://schemas.microsoft.com/office/drawing/2014/main" id="{BDA2DFDF-2994-48C5-F6EE-DB916840B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739968"/>
            <a:ext cx="8001058" cy="39477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DD8A1A-C9AE-1670-F4D4-A51F7764CF90}"/>
              </a:ext>
            </a:extLst>
          </p:cNvPr>
          <p:cNvSpPr txBox="1"/>
          <p:nvPr/>
        </p:nvSpPr>
        <p:spPr>
          <a:xfrm>
            <a:off x="6391550" y="1594007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mRH1987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3F051-17F4-DB54-058B-259BC7E6DED9}"/>
              </a:ext>
            </a:extLst>
          </p:cNvPr>
          <p:cNvSpPr txBox="1"/>
          <p:nvPr/>
        </p:nvSpPr>
        <p:spPr>
          <a:xfrm>
            <a:off x="3902108" y="1594008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mZL1994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7E022-07DF-946A-CF3C-7CBE6C58C6B8}"/>
              </a:ext>
            </a:extLst>
          </p:cNvPr>
          <p:cNvSpPr txBox="1"/>
          <p:nvPr/>
        </p:nvSpPr>
        <p:spPr>
          <a:xfrm>
            <a:off x="1412666" y="1594009"/>
            <a:ext cx="882127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mWC2020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C9A9A-5FA1-0EBF-8705-06F6FD19B686}"/>
              </a:ext>
            </a:extLst>
          </p:cNvPr>
          <p:cNvSpPr txBox="1"/>
          <p:nvPr/>
        </p:nvSpPr>
        <p:spPr>
          <a:xfrm rot="16200000">
            <a:off x="-173877" y="4373881"/>
            <a:ext cx="1040952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tRH1987_xre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42879-CB08-0F55-C814-A6ECE704D566}"/>
              </a:ext>
            </a:extLst>
          </p:cNvPr>
          <p:cNvSpPr txBox="1"/>
          <p:nvPr/>
        </p:nvSpPr>
        <p:spPr>
          <a:xfrm rot="16200000">
            <a:off x="-61336" y="2457828"/>
            <a:ext cx="815875" cy="333487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tH2018_vd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A24CB-F474-2DEE-0162-DBA3D6DC6912}"/>
              </a:ext>
            </a:extLst>
          </p:cNvPr>
          <p:cNvSpPr txBox="1"/>
          <p:nvPr/>
        </p:nvSpPr>
        <p:spPr>
          <a:xfrm>
            <a:off x="1176236" y="1141774"/>
            <a:ext cx="6562985" cy="252835"/>
          </a:xfrm>
          <a:prstGeom prst="rect">
            <a:avLst/>
          </a:prstGeom>
          <a:ln>
            <a:noFill/>
          </a:ln>
        </p:spPr>
        <p:txBody>
          <a:bodyPr vert="horz" wrap="square" lIns="45720" tIns="0" rIns="0" bIns="0" rtlCol="0">
            <a:noAutofit/>
          </a:bodyPr>
          <a:lstStyle/>
          <a:p>
            <a:pPr algn="l"/>
            <a:r>
              <a:rPr lang="en-US" sz="1600" b="1" i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Height – Diameter Evolution For Each Parameterization Combination</a:t>
            </a:r>
          </a:p>
        </p:txBody>
      </p:sp>
    </p:spTree>
    <p:extLst>
      <p:ext uri="{BB962C8B-B14F-4D97-AF65-F5344CB8AC3E}">
        <p14:creationId xmlns:p14="http://schemas.microsoft.com/office/powerpoint/2010/main" val="398563713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AER Technical Master">
  <a:themeElements>
    <a:clrScheme name="Verisk 2022 Template Colors">
      <a:dk1>
        <a:srgbClr val="3F403F"/>
      </a:dk1>
      <a:lt1>
        <a:srgbClr val="FFFFFF"/>
      </a:lt1>
      <a:dk2>
        <a:srgbClr val="000000"/>
      </a:dk2>
      <a:lt2>
        <a:srgbClr val="FFFFFF"/>
      </a:lt2>
      <a:accent1>
        <a:srgbClr val="2A7DE1"/>
      </a:accent1>
      <a:accent2>
        <a:srgbClr val="2ECDDC"/>
      </a:accent2>
      <a:accent3>
        <a:srgbClr val="00358E"/>
      </a:accent3>
      <a:accent4>
        <a:srgbClr val="009D4F"/>
      </a:accent4>
      <a:accent5>
        <a:srgbClr val="FFC600"/>
      </a:accent5>
      <a:accent6>
        <a:srgbClr val="D40019"/>
      </a:accent6>
      <a:hlink>
        <a:srgbClr val="7575CB"/>
      </a:hlink>
      <a:folHlink>
        <a:srgbClr val="954F72"/>
      </a:folHlink>
    </a:clrScheme>
    <a:fontScheme name="Roboto Custom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lIns="45720" tIns="0" rIns="45720" bIns="0" rtlCol="0" anchor="ctr"/>
      <a:lstStyle>
        <a:defPPr algn="ctr">
          <a:defRPr dirty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wrap="none" lIns="45720" tIns="0" rIns="0" bIns="0" rtlCol="0">
        <a:spAutoFit/>
      </a:bodyPr>
      <a:lstStyle>
        <a:defPPr algn="ctr">
          <a:defRPr dirty="0" smtClean="0">
            <a:solidFill>
              <a:schemeClr val="accent3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F5C3F840-3E81-394C-B303-7F94D86D6109}" vid="{282C7647-BFC6-3D4A-A671-A36993925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15810</TotalTime>
  <Words>2812</Words>
  <Application>Microsoft Macintosh PowerPoint</Application>
  <PresentationFormat>Widescreen</PresentationFormat>
  <Paragraphs>496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Arial</vt:lpstr>
      <vt:lpstr>Baghdad</vt:lpstr>
      <vt:lpstr>Calibri</vt:lpstr>
      <vt:lpstr>Cambria Math</vt:lpstr>
      <vt:lpstr>Courier New</vt:lpstr>
      <vt:lpstr>PT Sans</vt:lpstr>
      <vt:lpstr>Roboto</vt:lpstr>
      <vt:lpstr>Roboto Medium</vt:lpstr>
      <vt:lpstr>Wingdings</vt:lpstr>
      <vt:lpstr>AER Technical Master</vt:lpstr>
      <vt:lpstr>Exploring Melting Hail Using One-Dimensional Hail Trajectory Modeling and Observations</vt:lpstr>
      <vt:lpstr>Hail is an Economic, Agricultural, and Safety Hazard</vt:lpstr>
      <vt:lpstr>Why Should We Study Melting Hail?</vt:lpstr>
      <vt:lpstr>How do we study hail melt and hail terminal velocity?</vt:lpstr>
      <vt:lpstr>Presentation Outline</vt:lpstr>
      <vt:lpstr>Hail Trajectory Model: Introduction to HAILMELT</vt:lpstr>
      <vt:lpstr>Hail Trajectory Model: HAILMELT Parameterizations</vt:lpstr>
      <vt:lpstr>Supercell Simulation: Storm &amp; Simulation Details</vt:lpstr>
      <vt:lpstr>Supercell Simulation: Parameterization Sensitivity</vt:lpstr>
      <vt:lpstr>Supercell Simulation: Parameterization Sensitivity</vt:lpstr>
      <vt:lpstr>Supercell Simulation: Parameterization Sensitivity</vt:lpstr>
      <vt:lpstr>Supercell Simulation: Parameterization Sensitivity</vt:lpstr>
      <vt:lpstr>Supercell Simulation: Parameterization Sensitivity</vt:lpstr>
      <vt:lpstr>Supercell Simulation: Environmental Sensitivity</vt:lpstr>
      <vt:lpstr>Supercell Simulation: Environmental Sensitivity</vt:lpstr>
      <vt:lpstr>Supercell Simulation: Environmental Sensitivity</vt:lpstr>
      <vt:lpstr>Supercell Simulation: Environmental Sensitivity</vt:lpstr>
      <vt:lpstr>Supercell Simulation Conclusions &amp; Implications</vt:lpstr>
      <vt:lpstr>Presentation</vt:lpstr>
      <vt:lpstr>Current Validation: GPM Satellite</vt:lpstr>
      <vt:lpstr>HAILMELT Simulations of the Full VN-MPF Dataset</vt:lpstr>
      <vt:lpstr>HAILMELT Simulations of the Full VN-MPF Dataset</vt:lpstr>
      <vt:lpstr>Current Evaluation: GPM Satellite and Citizen Science</vt:lpstr>
      <vt:lpstr>Preliminary HAILMELT Simulations of CoCoRAHs Cases</vt:lpstr>
      <vt:lpstr>Future Evaluation: ICECHIP Field Campaign</vt:lpstr>
      <vt:lpstr>ICECHIP Field Campaign: Science Themes</vt:lpstr>
      <vt:lpstr>ICECHIP Field Campaign: Field Measurements</vt:lpstr>
      <vt:lpstr>Future Evaluation: ICECHIP Field Campaign</vt:lpstr>
      <vt:lpstr>Summary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Vagasky</dc:creator>
  <cp:lastModifiedBy>Hannah Vagasky</cp:lastModifiedBy>
  <cp:revision>2</cp:revision>
  <dcterms:created xsi:type="dcterms:W3CDTF">2025-10-29T19:27:28Z</dcterms:created>
  <dcterms:modified xsi:type="dcterms:W3CDTF">2026-02-01T16:19:16Z</dcterms:modified>
</cp:coreProperties>
</file>